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7"/>
  </p:notesMasterIdLst>
  <p:sldIdLst>
    <p:sldId id="257" r:id="rId2"/>
    <p:sldId id="281" r:id="rId3"/>
    <p:sldId id="258" r:id="rId4"/>
    <p:sldId id="259" r:id="rId5"/>
    <p:sldId id="286" r:id="rId6"/>
    <p:sldId id="287" r:id="rId7"/>
    <p:sldId id="289" r:id="rId8"/>
    <p:sldId id="288" r:id="rId9"/>
    <p:sldId id="261" r:id="rId10"/>
    <p:sldId id="260" r:id="rId11"/>
    <p:sldId id="262" r:id="rId12"/>
    <p:sldId id="290" r:id="rId13"/>
    <p:sldId id="291" r:id="rId14"/>
    <p:sldId id="292" r:id="rId15"/>
    <p:sldId id="284" r:id="rId16"/>
    <p:sldId id="285" r:id="rId17"/>
    <p:sldId id="283" r:id="rId18"/>
    <p:sldId id="298" r:id="rId19"/>
    <p:sldId id="299" r:id="rId20"/>
    <p:sldId id="293" r:id="rId21"/>
    <p:sldId id="294" r:id="rId22"/>
    <p:sldId id="295" r:id="rId23"/>
    <p:sldId id="296" r:id="rId24"/>
    <p:sldId id="297" r:id="rId25"/>
    <p:sldId id="280" r:id="rId26"/>
  </p:sldIdLst>
  <p:sldSz cx="12192000" cy="6858000"/>
  <p:notesSz cx="6858000" cy="9144000"/>
  <p:embeddedFontLst>
    <p:embeddedFont>
      <p:font typeface="微软雅黑" panose="020B0503020204020204" pitchFamily="34" charset="-122"/>
      <p:regular r:id="rId28"/>
      <p:bold r:id="rId29"/>
    </p:embeddedFont>
    <p:embeddedFont>
      <p:font typeface="Segoe UI" panose="020B0502040204020203" pitchFamily="34" charset="0"/>
      <p:regular r:id="rId30"/>
      <p:bold r:id="rId31"/>
      <p:italic r:id="rId32"/>
      <p:boldItalic r:id="rId33"/>
    </p:embeddedFont>
    <p:embeddedFont>
      <p:font typeface="等线" panose="02010600030101010101" pitchFamily="2" charset="-122"/>
      <p:regular r:id="rId34"/>
      <p:bold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119" autoAdjust="0"/>
  </p:normalViewPr>
  <p:slideViewPr>
    <p:cSldViewPr snapToGrid="0">
      <p:cViewPr varScale="1">
        <p:scale>
          <a:sx n="88" d="100"/>
          <a:sy n="88" d="100"/>
        </p:scale>
        <p:origin x="4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AA9681-F5CF-4516-8A63-E6703B8408F1}" type="datetimeFigureOut">
              <a:rPr lang="zh-CN" altLang="en-US" smtClean="0"/>
              <a:t>2020/6/20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19E4A0-C242-40AB-9006-E912C30DA44F}" type="slidenum">
              <a:rPr lang="zh-CN" altLang="en-US" smtClean="0"/>
              <a:t>‹#›</a:t>
            </a:fld>
            <a:endParaRPr lang="zh-CN" altLang="en-US"/>
          </a:p>
        </p:txBody>
      </p:sp>
    </p:spTree>
    <p:extLst>
      <p:ext uri="{BB962C8B-B14F-4D97-AF65-F5344CB8AC3E}">
        <p14:creationId xmlns:p14="http://schemas.microsoft.com/office/powerpoint/2010/main" val="179623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0115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9026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0889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088003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85189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46140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3604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90580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4371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0973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464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08139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3826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7889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4408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114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95008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4455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5477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248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实用主义：我们的计算器作用需求明确，可直接在今后的日常学习生活中使用，具有很强的现实意义。</a:t>
            </a:r>
            <a:endParaRPr lang="en-US" altLang="zh-CN" sz="1200" dirty="0" smtClean="0"/>
          </a:p>
          <a:p>
            <a:r>
              <a:rPr lang="zh-CN" altLang="en-US" sz="1200" dirty="0" smtClean="0"/>
              <a:t>开发效率：多模块合作开发使得我们代码架构简洁而容易整改，也方便了我们的进一步开发以及功能拓展。</a:t>
            </a:r>
            <a:endParaRPr lang="en-US" altLang="zh-CN" sz="1200" dirty="0" smtClean="0"/>
          </a:p>
          <a:p>
            <a:r>
              <a:rPr lang="zh-CN" altLang="en-US" sz="1200" dirty="0" smtClean="0"/>
              <a:t>需求空缺：传统计算器满足了对解决简单计算问题的需求，而在面对</a:t>
            </a:r>
            <a:r>
              <a:rPr lang="zh-CN" altLang="zh-CN" sz="1200" dirty="0" smtClean="0"/>
              <a:t>较为复杂的计算问题</a:t>
            </a:r>
            <a:r>
              <a:rPr lang="zh-CN" altLang="en-US" sz="1200" dirty="0" smtClean="0"/>
              <a:t>时</a:t>
            </a:r>
            <a:r>
              <a:rPr lang="zh-CN" altLang="zh-CN" sz="1200" dirty="0" smtClean="0"/>
              <a:t>，</a:t>
            </a:r>
            <a:r>
              <a:rPr lang="zh-CN" altLang="en-US" sz="1200" dirty="0" smtClean="0"/>
              <a:t>往往表现不佳。传统计算器选择</a:t>
            </a:r>
            <a:r>
              <a:rPr lang="zh-CN" altLang="zh-CN" sz="1200" dirty="0" smtClean="0"/>
              <a:t>将复杂问题拆分为多个简单问题进行处理</a:t>
            </a:r>
            <a:r>
              <a:rPr lang="zh-CN" altLang="en-US" sz="1200" dirty="0" smtClean="0"/>
              <a:t>，但</a:t>
            </a:r>
            <a:r>
              <a:rPr lang="zh-CN" altLang="zh-CN" sz="1200" dirty="0" smtClean="0"/>
              <a:t>这样做在可能导致计算过程中输入错误的同时，也会消磨用户的耐心；</a:t>
            </a:r>
            <a:r>
              <a:rPr lang="zh-CN" altLang="en-US" sz="1200" dirty="0" smtClean="0"/>
              <a:t>专门处理某类问题的计算器又往往不够全面；</a:t>
            </a:r>
            <a:r>
              <a:rPr lang="zh-CN" altLang="zh-CN" sz="1200" dirty="0" smtClean="0"/>
              <a:t>而具有强大功能的计算引擎，譬如各类编程语言、建模工具，则往往需要相当的学习成本，而用户往往不希望为解决一个计算问题去学习一门新的工具或是语言。</a:t>
            </a:r>
            <a:endParaRPr lang="en-US" altLang="zh-CN" sz="1200" dirty="0" smtClean="0"/>
          </a:p>
          <a:p>
            <a:r>
              <a:rPr lang="zh-CN" altLang="en-US" sz="1200" dirty="0" smtClean="0"/>
              <a:t>研究价值：计算器在复杂表达式解析、矩阵算法、线性代数、三维建模等算法方面都具有一定的研究价值意义。</a:t>
            </a:r>
            <a:endParaRPr lang="en-US" altLang="zh-CN" sz="1200" dirty="0" smtClean="0"/>
          </a:p>
          <a:p>
            <a:endParaRPr lang="zh-CN" altLang="zh-CN" sz="1200" dirty="0" smtClean="0"/>
          </a:p>
          <a:p>
            <a:r>
              <a:rPr lang="zh-CN" altLang="zh-CN" sz="1200" dirty="0" smtClean="0"/>
              <a:t>所以我们小组决定制作开发一个多功能科学计算器软件，</a:t>
            </a:r>
            <a:r>
              <a:rPr lang="zh-CN" altLang="en-US" sz="1200" dirty="0" smtClean="0"/>
              <a:t>以简单易懂的可视化界面，</a:t>
            </a:r>
            <a:r>
              <a:rPr lang="zh-CN" altLang="zh-CN" sz="1200" dirty="0" smtClean="0"/>
              <a:t>实现较为复杂</a:t>
            </a:r>
            <a:r>
              <a:rPr lang="zh-CN" altLang="en-US" sz="1200" dirty="0" smtClean="0"/>
              <a:t>、相对全面</a:t>
            </a:r>
            <a:r>
              <a:rPr lang="zh-CN" altLang="zh-CN" sz="1200" dirty="0" smtClean="0"/>
              <a:t>的计算功能。</a:t>
            </a:r>
            <a:endParaRPr lang="en-US" altLang="zh-CN" sz="1100" dirty="0" smtClean="0">
              <a:solidFill>
                <a:prstClr val="black">
                  <a:lumMod val="65000"/>
                  <a:lumOff val="35000"/>
                </a:prstClr>
              </a:solidFill>
              <a:latin typeface="微软雅黑" panose="020B0503020204020204" pitchFamily="34" charset="-122"/>
            </a:endParaRPr>
          </a:p>
          <a:p>
            <a:endParaRPr lang="en-US" altLang="zh-CN" sz="1200" dirty="0" smtClean="0">
              <a:solidFill>
                <a:prstClr val="black">
                  <a:lumMod val="65000"/>
                  <a:lumOff val="35000"/>
                </a:prstClr>
              </a:solidFill>
              <a:latin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330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5601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4157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430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FD8780-CDC0-4A5B-AFD0-564B2B668B7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9697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1598324578"/>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2968442030"/>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4223102674"/>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2991815070"/>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1556293964"/>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1299586464"/>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3446076111"/>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2678725578"/>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2079549560"/>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159050598"/>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19C3799-8657-4ADB-B0EB-021173AE719C}" type="datetimeFigureOut">
              <a:rPr lang="zh-CN" altLang="en-US" smtClean="0"/>
              <a:t>2020/6/20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4129374557"/>
      </p:ext>
    </p:extLst>
  </p:cSld>
  <p:clrMapOvr>
    <a:masterClrMapping/>
  </p:clrMapOvr>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C3799-8657-4ADB-B0EB-021173AE719C}" type="datetimeFigureOut">
              <a:rPr lang="zh-CN" altLang="en-US" smtClean="0"/>
              <a:t>2020/6/20</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BB4C1-9ADC-4DBF-A7A2-035B3BF1B5FA}" type="slidenum">
              <a:rPr lang="zh-CN" altLang="en-US" smtClean="0"/>
              <a:t>‹#›</a:t>
            </a:fld>
            <a:endParaRPr lang="zh-CN" altLang="en-US"/>
          </a:p>
        </p:txBody>
      </p:sp>
    </p:spTree>
    <p:extLst>
      <p:ext uri="{BB962C8B-B14F-4D97-AF65-F5344CB8AC3E}">
        <p14:creationId xmlns:p14="http://schemas.microsoft.com/office/powerpoint/2010/main" val="41351039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advTm="0">
        <p14:vortex dir="r"/>
      </p:transition>
    </mc:Choice>
    <mc:Fallback>
      <p:transition spd="slow" advTm="0">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31C3FF-7C66-4C89-A2D7-24FDB42E5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 y="0"/>
            <a:ext cx="12192000" cy="6858000"/>
          </a:xfrm>
          <a:prstGeom prst="rect">
            <a:avLst/>
          </a:prstGeom>
        </p:spPr>
      </p:pic>
      <p:grpSp>
        <p:nvGrpSpPr>
          <p:cNvPr id="16" name="组合 15">
            <a:extLst>
              <a:ext uri="{FF2B5EF4-FFF2-40B4-BE49-F238E27FC236}">
                <a16:creationId xmlns:a16="http://schemas.microsoft.com/office/drawing/2014/main" id="{51813A59-12E7-413A-BF9D-154734348DAA}"/>
              </a:ext>
            </a:extLst>
          </p:cNvPr>
          <p:cNvGrpSpPr/>
          <p:nvPr/>
        </p:nvGrpSpPr>
        <p:grpSpPr>
          <a:xfrm>
            <a:off x="596900" y="1206501"/>
            <a:ext cx="1676400" cy="1384300"/>
            <a:chOff x="447675" y="533400"/>
            <a:chExt cx="1257300" cy="1038225"/>
          </a:xfrm>
        </p:grpSpPr>
        <p:sp>
          <p:nvSpPr>
            <p:cNvPr id="8" name="矩形: 圆角 7">
              <a:extLst>
                <a:ext uri="{FF2B5EF4-FFF2-40B4-BE49-F238E27FC236}">
                  <a16:creationId xmlns:a16="http://schemas.microsoft.com/office/drawing/2014/main" id="{13DD3F8E-CF3E-4F22-8A65-E887D0D8C12C}"/>
                </a:ext>
              </a:extLst>
            </p:cNvPr>
            <p:cNvSpPr/>
            <p:nvPr/>
          </p:nvSpPr>
          <p:spPr>
            <a:xfrm>
              <a:off x="447675" y="533400"/>
              <a:ext cx="1038225" cy="103822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a:solidFill>
                  <a:prstClr val="white"/>
                </a:solidFill>
                <a:latin typeface="微软雅黑"/>
                <a:ea typeface="微软雅黑"/>
              </a:endParaRPr>
            </a:p>
          </p:txBody>
        </p:sp>
        <p:sp>
          <p:nvSpPr>
            <p:cNvPr id="9" name="文本框 8">
              <a:extLst>
                <a:ext uri="{FF2B5EF4-FFF2-40B4-BE49-F238E27FC236}">
                  <a16:creationId xmlns:a16="http://schemas.microsoft.com/office/drawing/2014/main" id="{5570B121-ED9F-4EBB-837E-31421AF7A521}"/>
                </a:ext>
              </a:extLst>
            </p:cNvPr>
            <p:cNvSpPr txBox="1"/>
            <p:nvPr/>
          </p:nvSpPr>
          <p:spPr>
            <a:xfrm>
              <a:off x="561975" y="637013"/>
              <a:ext cx="1143000" cy="807914"/>
            </a:xfrm>
            <a:prstGeom prst="rect">
              <a:avLst/>
            </a:prstGeom>
            <a:noFill/>
          </p:spPr>
          <p:txBody>
            <a:bodyPr wrap="square" rtlCol="0">
              <a:spAutoFit/>
            </a:bodyPr>
            <a:lstStyle/>
            <a:p>
              <a:pPr defTabSz="609585"/>
              <a:r>
                <a:rPr lang="zh-CN" altLang="en-US" sz="6400" dirty="0" smtClean="0">
                  <a:solidFill>
                    <a:srgbClr val="40AFFF"/>
                  </a:solidFill>
                  <a:latin typeface="微软雅黑"/>
                  <a:ea typeface="微软雅黑"/>
                </a:rPr>
                <a:t>结</a:t>
              </a:r>
              <a:endParaRPr lang="zh-CN" altLang="en-US" sz="6400" dirty="0">
                <a:solidFill>
                  <a:srgbClr val="40AFFF"/>
                </a:solidFill>
                <a:latin typeface="微软雅黑"/>
                <a:ea typeface="微软雅黑"/>
              </a:endParaRPr>
            </a:p>
          </p:txBody>
        </p:sp>
      </p:grpSp>
      <p:grpSp>
        <p:nvGrpSpPr>
          <p:cNvPr id="17" name="组合 16">
            <a:extLst>
              <a:ext uri="{FF2B5EF4-FFF2-40B4-BE49-F238E27FC236}">
                <a16:creationId xmlns:a16="http://schemas.microsoft.com/office/drawing/2014/main" id="{B123813D-C8B5-41E9-AE41-DFA2452AA7D5}"/>
              </a:ext>
            </a:extLst>
          </p:cNvPr>
          <p:cNvGrpSpPr/>
          <p:nvPr/>
        </p:nvGrpSpPr>
        <p:grpSpPr>
          <a:xfrm>
            <a:off x="2349500" y="1206501"/>
            <a:ext cx="1676400" cy="1384300"/>
            <a:chOff x="1762125" y="533400"/>
            <a:chExt cx="1257300" cy="1038225"/>
          </a:xfrm>
        </p:grpSpPr>
        <p:sp>
          <p:nvSpPr>
            <p:cNvPr id="10" name="矩形: 圆角 9">
              <a:extLst>
                <a:ext uri="{FF2B5EF4-FFF2-40B4-BE49-F238E27FC236}">
                  <a16:creationId xmlns:a16="http://schemas.microsoft.com/office/drawing/2014/main" id="{9EFDC870-0DE6-426D-ABE6-85D6FB3492AA}"/>
                </a:ext>
              </a:extLst>
            </p:cNvPr>
            <p:cNvSpPr/>
            <p:nvPr/>
          </p:nvSpPr>
          <p:spPr>
            <a:xfrm>
              <a:off x="1762125" y="533400"/>
              <a:ext cx="1038225" cy="103822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a:solidFill>
                  <a:srgbClr val="8B8B8B"/>
                </a:solidFill>
                <a:latin typeface="微软雅黑"/>
                <a:ea typeface="微软雅黑"/>
              </a:endParaRPr>
            </a:p>
          </p:txBody>
        </p:sp>
        <p:sp>
          <p:nvSpPr>
            <p:cNvPr id="11" name="文本框 10">
              <a:extLst>
                <a:ext uri="{FF2B5EF4-FFF2-40B4-BE49-F238E27FC236}">
                  <a16:creationId xmlns:a16="http://schemas.microsoft.com/office/drawing/2014/main" id="{F5825C7B-D82F-4E5F-A892-DD3BBBBBD5A3}"/>
                </a:ext>
              </a:extLst>
            </p:cNvPr>
            <p:cNvSpPr txBox="1"/>
            <p:nvPr/>
          </p:nvSpPr>
          <p:spPr>
            <a:xfrm>
              <a:off x="1876425" y="637013"/>
              <a:ext cx="1143000" cy="807914"/>
            </a:xfrm>
            <a:prstGeom prst="rect">
              <a:avLst/>
            </a:prstGeom>
            <a:noFill/>
          </p:spPr>
          <p:txBody>
            <a:bodyPr wrap="square" rtlCol="0">
              <a:spAutoFit/>
            </a:bodyPr>
            <a:lstStyle/>
            <a:p>
              <a:pPr defTabSz="609585"/>
              <a:r>
                <a:rPr lang="zh-CN" altLang="en-US" sz="6400" dirty="0">
                  <a:solidFill>
                    <a:srgbClr val="8B8B8B"/>
                  </a:solidFill>
                  <a:latin typeface="微软雅黑"/>
                  <a:ea typeface="微软雅黑"/>
                </a:rPr>
                <a:t>题</a:t>
              </a:r>
            </a:p>
          </p:txBody>
        </p:sp>
      </p:grpSp>
      <p:grpSp>
        <p:nvGrpSpPr>
          <p:cNvPr id="18" name="组合 17">
            <a:extLst>
              <a:ext uri="{FF2B5EF4-FFF2-40B4-BE49-F238E27FC236}">
                <a16:creationId xmlns:a16="http://schemas.microsoft.com/office/drawing/2014/main" id="{D33DE359-0D96-4BBF-B094-2CF576A82B00}"/>
              </a:ext>
            </a:extLst>
          </p:cNvPr>
          <p:cNvGrpSpPr/>
          <p:nvPr/>
        </p:nvGrpSpPr>
        <p:grpSpPr>
          <a:xfrm>
            <a:off x="4102100" y="1206501"/>
            <a:ext cx="1676400" cy="1384300"/>
            <a:chOff x="3076575" y="533400"/>
            <a:chExt cx="1257300" cy="1038225"/>
          </a:xfrm>
        </p:grpSpPr>
        <p:sp>
          <p:nvSpPr>
            <p:cNvPr id="12" name="矩形: 圆角 11">
              <a:extLst>
                <a:ext uri="{FF2B5EF4-FFF2-40B4-BE49-F238E27FC236}">
                  <a16:creationId xmlns:a16="http://schemas.microsoft.com/office/drawing/2014/main" id="{A54D7C64-4A2C-4130-B5A0-B4B947F14584}"/>
                </a:ext>
              </a:extLst>
            </p:cNvPr>
            <p:cNvSpPr/>
            <p:nvPr/>
          </p:nvSpPr>
          <p:spPr>
            <a:xfrm>
              <a:off x="3076575" y="533400"/>
              <a:ext cx="1038225" cy="103822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a:solidFill>
                  <a:prstClr val="white"/>
                </a:solidFill>
                <a:latin typeface="微软雅黑"/>
                <a:ea typeface="微软雅黑"/>
              </a:endParaRPr>
            </a:p>
          </p:txBody>
        </p:sp>
        <p:sp>
          <p:nvSpPr>
            <p:cNvPr id="13" name="文本框 12">
              <a:extLst>
                <a:ext uri="{FF2B5EF4-FFF2-40B4-BE49-F238E27FC236}">
                  <a16:creationId xmlns:a16="http://schemas.microsoft.com/office/drawing/2014/main" id="{7700B5F6-8132-4B1C-AD59-CA4D540E74D5}"/>
                </a:ext>
              </a:extLst>
            </p:cNvPr>
            <p:cNvSpPr txBox="1"/>
            <p:nvPr/>
          </p:nvSpPr>
          <p:spPr>
            <a:xfrm>
              <a:off x="3190875" y="637013"/>
              <a:ext cx="1143000" cy="807914"/>
            </a:xfrm>
            <a:prstGeom prst="rect">
              <a:avLst/>
            </a:prstGeom>
            <a:noFill/>
          </p:spPr>
          <p:txBody>
            <a:bodyPr wrap="square" rtlCol="0">
              <a:spAutoFit/>
            </a:bodyPr>
            <a:lstStyle/>
            <a:p>
              <a:pPr defTabSz="609585"/>
              <a:r>
                <a:rPr lang="zh-CN" altLang="en-US" sz="6400" dirty="0">
                  <a:solidFill>
                    <a:srgbClr val="40AFFF"/>
                  </a:solidFill>
                  <a:latin typeface="微软雅黑"/>
                  <a:ea typeface="微软雅黑"/>
                </a:rPr>
                <a:t>报</a:t>
              </a:r>
            </a:p>
          </p:txBody>
        </p:sp>
      </p:grpSp>
      <p:grpSp>
        <p:nvGrpSpPr>
          <p:cNvPr id="19" name="组合 18">
            <a:extLst>
              <a:ext uri="{FF2B5EF4-FFF2-40B4-BE49-F238E27FC236}">
                <a16:creationId xmlns:a16="http://schemas.microsoft.com/office/drawing/2014/main" id="{86149003-BFE5-4A11-990A-DAA5C8259F02}"/>
              </a:ext>
            </a:extLst>
          </p:cNvPr>
          <p:cNvGrpSpPr/>
          <p:nvPr/>
        </p:nvGrpSpPr>
        <p:grpSpPr>
          <a:xfrm>
            <a:off x="5854700" y="1206501"/>
            <a:ext cx="1676400" cy="1384300"/>
            <a:chOff x="4391025" y="533400"/>
            <a:chExt cx="1257300" cy="1038225"/>
          </a:xfrm>
        </p:grpSpPr>
        <p:sp>
          <p:nvSpPr>
            <p:cNvPr id="14" name="矩形: 圆角 13">
              <a:extLst>
                <a:ext uri="{FF2B5EF4-FFF2-40B4-BE49-F238E27FC236}">
                  <a16:creationId xmlns:a16="http://schemas.microsoft.com/office/drawing/2014/main" id="{2B5017EE-78BA-493D-B3E3-FD812CBF76BD}"/>
                </a:ext>
              </a:extLst>
            </p:cNvPr>
            <p:cNvSpPr/>
            <p:nvPr/>
          </p:nvSpPr>
          <p:spPr>
            <a:xfrm>
              <a:off x="4391025" y="533400"/>
              <a:ext cx="1038225" cy="103822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a:solidFill>
                  <a:prstClr val="white"/>
                </a:solidFill>
                <a:latin typeface="微软雅黑"/>
                <a:ea typeface="微软雅黑"/>
              </a:endParaRPr>
            </a:p>
          </p:txBody>
        </p:sp>
        <p:sp>
          <p:nvSpPr>
            <p:cNvPr id="15" name="文本框 14">
              <a:extLst>
                <a:ext uri="{FF2B5EF4-FFF2-40B4-BE49-F238E27FC236}">
                  <a16:creationId xmlns:a16="http://schemas.microsoft.com/office/drawing/2014/main" id="{19EA71A1-0438-43B0-BCAA-E17438630272}"/>
                </a:ext>
              </a:extLst>
            </p:cNvPr>
            <p:cNvSpPr txBox="1"/>
            <p:nvPr/>
          </p:nvSpPr>
          <p:spPr>
            <a:xfrm>
              <a:off x="4505325" y="637013"/>
              <a:ext cx="1143000" cy="807914"/>
            </a:xfrm>
            <a:prstGeom prst="rect">
              <a:avLst/>
            </a:prstGeom>
            <a:noFill/>
          </p:spPr>
          <p:txBody>
            <a:bodyPr wrap="square" rtlCol="0">
              <a:spAutoFit/>
            </a:bodyPr>
            <a:lstStyle/>
            <a:p>
              <a:pPr defTabSz="609585"/>
              <a:r>
                <a:rPr lang="zh-CN" altLang="en-US" sz="6400" dirty="0">
                  <a:solidFill>
                    <a:srgbClr val="8B8B8B"/>
                  </a:solidFill>
                  <a:latin typeface="微软雅黑"/>
                  <a:ea typeface="微软雅黑"/>
                </a:rPr>
                <a:t>告</a:t>
              </a:r>
            </a:p>
          </p:txBody>
        </p:sp>
      </p:grpSp>
      <p:pic>
        <p:nvPicPr>
          <p:cNvPr id="20" name="图片 19">
            <a:extLst>
              <a:ext uri="{FF2B5EF4-FFF2-40B4-BE49-F238E27FC236}">
                <a16:creationId xmlns:a16="http://schemas.microsoft.com/office/drawing/2014/main" id="{67D27CD2-66C4-46C3-B3E4-941030084702}"/>
              </a:ext>
            </a:extLst>
          </p:cNvPr>
          <p:cNvPicPr>
            <a:picLocks noChangeAspect="1"/>
          </p:cNvPicPr>
          <p:nvPr/>
        </p:nvPicPr>
        <p:blipFill>
          <a:blip r:embed="rId3">
            <a:extLst>
              <a:ext uri="{28A0092B-C50C-407E-A947-70E740481C1C}">
                <a14:useLocalDpi xmlns:a14="http://schemas.microsoft.com/office/drawing/2010/main" val="0"/>
              </a:ext>
            </a:extLst>
          </a:blip>
          <a:srcRect l="35104" t="30556" r="937" b="44630"/>
          <a:stretch>
            <a:fillRect/>
          </a:stretch>
        </p:blipFill>
        <p:spPr>
          <a:xfrm rot="10800000">
            <a:off x="114300" y="3060700"/>
            <a:ext cx="7797800" cy="1701800"/>
          </a:xfrm>
          <a:custGeom>
            <a:avLst/>
            <a:gdLst>
              <a:gd name="connsiteX0" fmla="*/ 5848350 w 5848350"/>
              <a:gd name="connsiteY0" fmla="*/ 1276350 h 1276350"/>
              <a:gd name="connsiteX1" fmla="*/ 0 w 5848350"/>
              <a:gd name="connsiteY1" fmla="*/ 1276350 h 1276350"/>
              <a:gd name="connsiteX2" fmla="*/ 0 w 5848350"/>
              <a:gd name="connsiteY2" fmla="*/ 0 h 1276350"/>
              <a:gd name="connsiteX3" fmla="*/ 5848350 w 5848350"/>
              <a:gd name="connsiteY3" fmla="*/ 0 h 1276350"/>
            </a:gdLst>
            <a:ahLst/>
            <a:cxnLst>
              <a:cxn ang="0">
                <a:pos x="connsiteX0" y="connsiteY0"/>
              </a:cxn>
              <a:cxn ang="0">
                <a:pos x="connsiteX1" y="connsiteY1"/>
              </a:cxn>
              <a:cxn ang="0">
                <a:pos x="connsiteX2" y="connsiteY2"/>
              </a:cxn>
              <a:cxn ang="0">
                <a:pos x="connsiteX3" y="connsiteY3"/>
              </a:cxn>
            </a:cxnLst>
            <a:rect l="l" t="t" r="r" b="b"/>
            <a:pathLst>
              <a:path w="5848350" h="1276350">
                <a:moveTo>
                  <a:pt x="5848350" y="1276350"/>
                </a:moveTo>
                <a:lnTo>
                  <a:pt x="0" y="1276350"/>
                </a:lnTo>
                <a:lnTo>
                  <a:pt x="0" y="0"/>
                </a:lnTo>
                <a:lnTo>
                  <a:pt x="5848350" y="0"/>
                </a:lnTo>
                <a:close/>
              </a:path>
            </a:pathLst>
          </a:custGeom>
          <a:effectLst>
            <a:outerShdw blurRad="63500" sx="102000" sy="102000" algn="ctr" rotWithShape="0">
              <a:prstClr val="black">
                <a:alpha val="40000"/>
              </a:prstClr>
            </a:outerShdw>
          </a:effectLst>
        </p:spPr>
      </p:pic>
      <p:sp>
        <p:nvSpPr>
          <p:cNvPr id="21" name="文本框 20">
            <a:extLst>
              <a:ext uri="{FF2B5EF4-FFF2-40B4-BE49-F238E27FC236}">
                <a16:creationId xmlns:a16="http://schemas.microsoft.com/office/drawing/2014/main" id="{636C58DA-FC11-4C43-8DCE-29E7AB138933}"/>
              </a:ext>
            </a:extLst>
          </p:cNvPr>
          <p:cNvSpPr txBox="1"/>
          <p:nvPr/>
        </p:nvSpPr>
        <p:spPr>
          <a:xfrm>
            <a:off x="228600" y="3237825"/>
            <a:ext cx="8280400" cy="666786"/>
          </a:xfrm>
          <a:prstGeom prst="rect">
            <a:avLst/>
          </a:prstGeom>
          <a:noFill/>
        </p:spPr>
        <p:txBody>
          <a:bodyPr wrap="square" rtlCol="0">
            <a:spAutoFit/>
          </a:bodyPr>
          <a:lstStyle/>
          <a:p>
            <a:pPr algn="ctr" defTabSz="609585"/>
            <a:r>
              <a:rPr lang="en-US" altLang="zh-CN" sz="3733" dirty="0" smtClean="0">
                <a:solidFill>
                  <a:srgbClr val="40AFFF"/>
                </a:solidFill>
                <a:latin typeface="微软雅黑"/>
                <a:ea typeface="微软雅黑"/>
              </a:rPr>
              <a:t>【</a:t>
            </a:r>
            <a:r>
              <a:rPr lang="zh-CN" altLang="en-US" sz="3733" dirty="0" smtClean="0">
                <a:solidFill>
                  <a:srgbClr val="40AFFF"/>
                </a:solidFill>
                <a:latin typeface="微软雅黑"/>
                <a:ea typeface="微软雅黑"/>
              </a:rPr>
              <a:t>软件构造基础大作业</a:t>
            </a:r>
            <a:r>
              <a:rPr lang="en-US" altLang="zh-CN" sz="3733" dirty="0" smtClean="0">
                <a:solidFill>
                  <a:srgbClr val="40AFFF"/>
                </a:solidFill>
                <a:latin typeface="微软雅黑"/>
                <a:ea typeface="微软雅黑"/>
              </a:rPr>
              <a:t>】</a:t>
            </a:r>
            <a:endParaRPr lang="zh-CN" altLang="en-US" sz="3733" dirty="0">
              <a:solidFill>
                <a:srgbClr val="40AFFF"/>
              </a:solidFill>
              <a:latin typeface="微软雅黑"/>
              <a:ea typeface="微软雅黑"/>
            </a:endParaRPr>
          </a:p>
        </p:txBody>
      </p:sp>
      <p:sp>
        <p:nvSpPr>
          <p:cNvPr id="22" name="文本框 21">
            <a:extLst>
              <a:ext uri="{FF2B5EF4-FFF2-40B4-BE49-F238E27FC236}">
                <a16:creationId xmlns:a16="http://schemas.microsoft.com/office/drawing/2014/main" id="{EA09CB8A-57F6-4606-8D9C-C331A3634F34}"/>
              </a:ext>
            </a:extLst>
          </p:cNvPr>
          <p:cNvSpPr txBox="1"/>
          <p:nvPr/>
        </p:nvSpPr>
        <p:spPr>
          <a:xfrm>
            <a:off x="1955801" y="4049951"/>
            <a:ext cx="4610100" cy="461665"/>
          </a:xfrm>
          <a:prstGeom prst="rect">
            <a:avLst/>
          </a:prstGeom>
          <a:noFill/>
        </p:spPr>
        <p:txBody>
          <a:bodyPr wrap="square" rtlCol="0">
            <a:spAutoFit/>
          </a:bodyPr>
          <a:lstStyle/>
          <a:p>
            <a:pPr defTabSz="609585"/>
            <a:r>
              <a:rPr lang="zh-CN" altLang="en-US" sz="2400" dirty="0">
                <a:solidFill>
                  <a:prstClr val="black">
                    <a:lumMod val="50000"/>
                    <a:lumOff val="50000"/>
                  </a:prstClr>
                </a:solidFill>
                <a:latin typeface="微软雅黑"/>
                <a:ea typeface="微软雅黑"/>
              </a:rPr>
              <a:t>汇报人</a:t>
            </a:r>
            <a:r>
              <a:rPr lang="zh-CN" altLang="en-US" sz="2400" dirty="0" smtClean="0">
                <a:solidFill>
                  <a:prstClr val="black">
                    <a:lumMod val="50000"/>
                    <a:lumOff val="50000"/>
                  </a:prstClr>
                </a:solidFill>
                <a:latin typeface="微软雅黑"/>
                <a:ea typeface="微软雅黑"/>
              </a:rPr>
              <a:t>：余星源       </a:t>
            </a:r>
            <a:r>
              <a:rPr lang="en-US" altLang="zh-CN" sz="2400" dirty="0" smtClean="0">
                <a:solidFill>
                  <a:prstClr val="black">
                    <a:lumMod val="50000"/>
                    <a:lumOff val="50000"/>
                  </a:prstClr>
                </a:solidFill>
                <a:latin typeface="微软雅黑"/>
                <a:ea typeface="微软雅黑"/>
              </a:rPr>
              <a:t>2020.6.20</a:t>
            </a:r>
            <a:endParaRPr lang="zh-CN" altLang="en-US" sz="2400" dirty="0">
              <a:solidFill>
                <a:prstClr val="black">
                  <a:lumMod val="50000"/>
                  <a:lumOff val="50000"/>
                </a:prstClr>
              </a:solidFill>
              <a:latin typeface="微软雅黑"/>
              <a:ea typeface="微软雅黑"/>
            </a:endParaRPr>
          </a:p>
        </p:txBody>
      </p:sp>
      <p:sp>
        <p:nvSpPr>
          <p:cNvPr id="23" name="文本框 22">
            <a:extLst>
              <a:ext uri="{FF2B5EF4-FFF2-40B4-BE49-F238E27FC236}">
                <a16:creationId xmlns:a16="http://schemas.microsoft.com/office/drawing/2014/main" id="{EA09CB8A-57F6-4606-8D9C-C331A3634F34}"/>
              </a:ext>
            </a:extLst>
          </p:cNvPr>
          <p:cNvSpPr txBox="1"/>
          <p:nvPr/>
        </p:nvSpPr>
        <p:spPr>
          <a:xfrm>
            <a:off x="114298" y="4960613"/>
            <a:ext cx="6667501" cy="830997"/>
          </a:xfrm>
          <a:prstGeom prst="rect">
            <a:avLst/>
          </a:prstGeom>
          <a:noFill/>
        </p:spPr>
        <p:txBody>
          <a:bodyPr wrap="square" rtlCol="0">
            <a:spAutoFit/>
          </a:bodyPr>
          <a:lstStyle/>
          <a:p>
            <a:pPr defTabSz="609585"/>
            <a:r>
              <a:rPr lang="zh-CN" altLang="en-US" sz="2400" dirty="0" smtClean="0">
                <a:solidFill>
                  <a:prstClr val="black">
                    <a:lumMod val="50000"/>
                    <a:lumOff val="50000"/>
                  </a:prstClr>
                </a:solidFill>
                <a:latin typeface="微软雅黑"/>
                <a:ea typeface="微软雅黑"/>
              </a:rPr>
              <a:t>组员：丁戬、王昱程、王诗蕴、张雨琦、林玉琴</a:t>
            </a:r>
            <a:endParaRPr lang="en-US" altLang="zh-CN" sz="2400" dirty="0" smtClean="0">
              <a:solidFill>
                <a:prstClr val="black">
                  <a:lumMod val="50000"/>
                  <a:lumOff val="50000"/>
                </a:prstClr>
              </a:solidFill>
              <a:latin typeface="微软雅黑"/>
              <a:ea typeface="微软雅黑"/>
            </a:endParaRPr>
          </a:p>
          <a:p>
            <a:pPr defTabSz="609585"/>
            <a:r>
              <a:rPr lang="zh-CN" altLang="en-US" sz="2400" dirty="0" smtClean="0">
                <a:solidFill>
                  <a:prstClr val="black">
                    <a:lumMod val="50000"/>
                    <a:lumOff val="50000"/>
                  </a:prstClr>
                </a:solidFill>
                <a:latin typeface="微软雅黑"/>
                <a:ea typeface="微软雅黑"/>
              </a:rPr>
              <a:t>组长：余星源</a:t>
            </a:r>
            <a:endParaRPr lang="zh-CN" altLang="en-US" sz="2400" dirty="0">
              <a:solidFill>
                <a:prstClr val="black">
                  <a:lumMod val="50000"/>
                  <a:lumOff val="50000"/>
                </a:prstClr>
              </a:solidFill>
              <a:latin typeface="微软雅黑"/>
              <a:ea typeface="微软雅黑"/>
            </a:endParaRPr>
          </a:p>
        </p:txBody>
      </p:sp>
    </p:spTree>
    <p:extLst>
      <p:ext uri="{BB962C8B-B14F-4D97-AF65-F5344CB8AC3E}">
        <p14:creationId xmlns:p14="http://schemas.microsoft.com/office/powerpoint/2010/main" val="659901622"/>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360"/>
                                          </p:val>
                                        </p:tav>
                                        <p:tav tm="100000">
                                          <p:val>
                                            <p:fltVal val="0"/>
                                          </p:val>
                                        </p:tav>
                                      </p:tavLst>
                                    </p:anim>
                                    <p:animEffect transition="in" filter="fade">
                                      <p:cBhvr>
                                        <p:cTn id="10" dur="500"/>
                                        <p:tgtEl>
                                          <p:spTgt spid="16"/>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 calcmode="lin" valueType="num">
                                      <p:cBhvr>
                                        <p:cTn id="16" dur="500" fill="hold"/>
                                        <p:tgtEl>
                                          <p:spTgt spid="17"/>
                                        </p:tgtEl>
                                        <p:attrNameLst>
                                          <p:attrName>style.rotation</p:attrName>
                                        </p:attrNameLst>
                                      </p:cBhvr>
                                      <p:tavLst>
                                        <p:tav tm="0">
                                          <p:val>
                                            <p:fltVal val="360"/>
                                          </p:val>
                                        </p:tav>
                                        <p:tav tm="100000">
                                          <p:val>
                                            <p:fltVal val="0"/>
                                          </p:val>
                                        </p:tav>
                                      </p:tavLst>
                                    </p:anim>
                                    <p:animEffect transition="in" filter="fade">
                                      <p:cBhvr>
                                        <p:cTn id="17" dur="500"/>
                                        <p:tgtEl>
                                          <p:spTgt spid="17"/>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 calcmode="lin" valueType="num">
                                      <p:cBhvr>
                                        <p:cTn id="23" dur="500" fill="hold"/>
                                        <p:tgtEl>
                                          <p:spTgt spid="18"/>
                                        </p:tgtEl>
                                        <p:attrNameLst>
                                          <p:attrName>style.rotation</p:attrName>
                                        </p:attrNameLst>
                                      </p:cBhvr>
                                      <p:tavLst>
                                        <p:tav tm="0">
                                          <p:val>
                                            <p:fltVal val="360"/>
                                          </p:val>
                                        </p:tav>
                                        <p:tav tm="100000">
                                          <p:val>
                                            <p:fltVal val="0"/>
                                          </p:val>
                                        </p:tav>
                                      </p:tavLst>
                                    </p:anim>
                                    <p:animEffect transition="in" filter="fade">
                                      <p:cBhvr>
                                        <p:cTn id="24" dur="500"/>
                                        <p:tgtEl>
                                          <p:spTgt spid="18"/>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 calcmode="lin" valueType="num">
                                      <p:cBhvr>
                                        <p:cTn id="30" dur="500" fill="hold"/>
                                        <p:tgtEl>
                                          <p:spTgt spid="19"/>
                                        </p:tgtEl>
                                        <p:attrNameLst>
                                          <p:attrName>style.rotation</p:attrName>
                                        </p:attrNameLst>
                                      </p:cBhvr>
                                      <p:tavLst>
                                        <p:tav tm="0">
                                          <p:val>
                                            <p:fltVal val="360"/>
                                          </p:val>
                                        </p:tav>
                                        <p:tav tm="100000">
                                          <p:val>
                                            <p:fltVal val="0"/>
                                          </p:val>
                                        </p:tav>
                                      </p:tavLst>
                                    </p:anim>
                                    <p:animEffect transition="in" filter="fade">
                                      <p:cBhvr>
                                        <p:cTn id="31" dur="500"/>
                                        <p:tgtEl>
                                          <p:spTgt spid="19"/>
                                        </p:tgtEl>
                                      </p:cBhvr>
                                    </p:animEffect>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par>
                          <p:cTn id="48" fill="hold">
                            <p:stCondLst>
                              <p:cond delay="3500"/>
                            </p:stCondLst>
                            <p:childTnLst>
                              <p:par>
                                <p:cTn id="49" presetID="53" presetClass="entr" presetSubtype="16"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4242776"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a:solidFill>
                  <a:srgbClr val="40AFFF"/>
                </a:solidFill>
              </a:rPr>
              <a:t>函数微积分运算模块</a:t>
            </a:r>
          </a:p>
        </p:txBody>
      </p:sp>
      <p:pic>
        <p:nvPicPr>
          <p:cNvPr id="2" name="图片 1"/>
          <p:cNvPicPr>
            <a:picLocks noChangeAspect="1"/>
          </p:cNvPicPr>
          <p:nvPr/>
        </p:nvPicPr>
        <p:blipFill>
          <a:blip r:embed="rId4"/>
          <a:stretch>
            <a:fillRect/>
          </a:stretch>
        </p:blipFill>
        <p:spPr>
          <a:xfrm>
            <a:off x="312609" y="918938"/>
            <a:ext cx="6193700" cy="2443528"/>
          </a:xfrm>
          <a:prstGeom prst="rect">
            <a:avLst/>
          </a:prstGeom>
        </p:spPr>
      </p:pic>
      <p:pic>
        <p:nvPicPr>
          <p:cNvPr id="3" name="图片 2"/>
          <p:cNvPicPr>
            <a:picLocks noChangeAspect="1"/>
          </p:cNvPicPr>
          <p:nvPr/>
        </p:nvPicPr>
        <p:blipFill>
          <a:blip r:embed="rId5"/>
          <a:stretch>
            <a:fillRect/>
          </a:stretch>
        </p:blipFill>
        <p:spPr>
          <a:xfrm>
            <a:off x="5403354" y="2189636"/>
            <a:ext cx="6510223" cy="2568402"/>
          </a:xfrm>
          <a:prstGeom prst="rect">
            <a:avLst/>
          </a:prstGeom>
        </p:spPr>
      </p:pic>
      <p:pic>
        <p:nvPicPr>
          <p:cNvPr id="22" name="图片 21"/>
          <p:cNvPicPr>
            <a:picLocks noChangeAspect="1"/>
          </p:cNvPicPr>
          <p:nvPr/>
        </p:nvPicPr>
        <p:blipFill>
          <a:blip r:embed="rId6"/>
          <a:stretch>
            <a:fillRect/>
          </a:stretch>
        </p:blipFill>
        <p:spPr>
          <a:xfrm>
            <a:off x="312609" y="4154237"/>
            <a:ext cx="6343168" cy="2502496"/>
          </a:xfrm>
          <a:prstGeom prst="rect">
            <a:avLst/>
          </a:prstGeom>
        </p:spPr>
      </p:pic>
    </p:spTree>
    <p:extLst>
      <p:ext uri="{BB962C8B-B14F-4D97-AF65-F5344CB8AC3E}">
        <p14:creationId xmlns:p14="http://schemas.microsoft.com/office/powerpoint/2010/main" val="3343106457"/>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3932766"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a:solidFill>
                  <a:srgbClr val="40AFFF"/>
                </a:solidFill>
              </a:rPr>
              <a:t>函数微积分运算模块</a:t>
            </a:r>
          </a:p>
        </p:txBody>
      </p:sp>
      <p:grpSp>
        <p:nvGrpSpPr>
          <p:cNvPr id="6" name="组合 5">
            <a:extLst>
              <a:ext uri="{FF2B5EF4-FFF2-40B4-BE49-F238E27FC236}">
                <a16:creationId xmlns:a16="http://schemas.microsoft.com/office/drawing/2014/main" id="{5A96631E-A52C-4065-A7CD-0AB28C201922}"/>
              </a:ext>
            </a:extLst>
          </p:cNvPr>
          <p:cNvGrpSpPr/>
          <p:nvPr/>
        </p:nvGrpSpPr>
        <p:grpSpPr>
          <a:xfrm>
            <a:off x="6464747" y="1446604"/>
            <a:ext cx="4019220" cy="4750996"/>
            <a:chOff x="4943810" y="1084953"/>
            <a:chExt cx="3014415" cy="3563247"/>
          </a:xfrm>
        </p:grpSpPr>
        <p:sp>
          <p:nvSpPr>
            <p:cNvPr id="7" name="íślíḋè-Rectangle 4">
              <a:extLst>
                <a:ext uri="{FF2B5EF4-FFF2-40B4-BE49-F238E27FC236}">
                  <a16:creationId xmlns:a16="http://schemas.microsoft.com/office/drawing/2014/main" id="{49628CA0-8058-4A88-AFD3-D11084A7DCDB}"/>
                </a:ext>
              </a:extLst>
            </p:cNvPr>
            <p:cNvSpPr/>
            <p:nvPr/>
          </p:nvSpPr>
          <p:spPr>
            <a:xfrm>
              <a:off x="4943810" y="1084953"/>
              <a:ext cx="3014415" cy="276999"/>
            </a:xfrm>
            <a:prstGeom prst="rect">
              <a:avLst/>
            </a:prstGeom>
          </p:spPr>
          <p:txBody>
            <a:bodyPr wrap="none">
              <a:noAutofit/>
            </a:bodyPr>
            <a:lstStyle/>
            <a:p>
              <a:pPr defTabSz="609585"/>
              <a:r>
                <a:rPr lang="zh-CN" altLang="en-US" sz="2133" b="1" dirty="0" smtClean="0">
                  <a:solidFill>
                    <a:srgbClr val="40AFFF"/>
                  </a:solidFill>
                  <a:latin typeface="微软雅黑"/>
                  <a:ea typeface="微软雅黑"/>
                </a:rPr>
                <a:t>函数式解析</a:t>
              </a:r>
              <a:endParaRPr lang="zh-CN" altLang="en-US" sz="2133" b="1" dirty="0">
                <a:solidFill>
                  <a:srgbClr val="40AFFF"/>
                </a:solidFill>
                <a:latin typeface="微软雅黑"/>
                <a:ea typeface="微软雅黑"/>
              </a:endParaRPr>
            </a:p>
          </p:txBody>
        </p:sp>
        <p:sp>
          <p:nvSpPr>
            <p:cNvPr id="8" name="íślíḋè-Rectangle 6">
              <a:extLst>
                <a:ext uri="{FF2B5EF4-FFF2-40B4-BE49-F238E27FC236}">
                  <a16:creationId xmlns:a16="http://schemas.microsoft.com/office/drawing/2014/main" id="{D0A65FEF-409E-4A2F-88DE-CA0183D1EE2E}"/>
                </a:ext>
              </a:extLst>
            </p:cNvPr>
            <p:cNvSpPr/>
            <p:nvPr/>
          </p:nvSpPr>
          <p:spPr>
            <a:xfrm>
              <a:off x="4943810" y="1361952"/>
              <a:ext cx="3014415" cy="739898"/>
            </a:xfrm>
            <a:prstGeom prst="rect">
              <a:avLst/>
            </a:prstGeom>
          </p:spPr>
          <p:txBody>
            <a:bodyPr wrap="square">
              <a:noAutofit/>
            </a:bodyPr>
            <a:lstStyle/>
            <a:p>
              <a:pPr defTabSz="609585">
                <a:lnSpc>
                  <a:spcPct val="1200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设计一种对任意合法函数式的</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defTabSz="609585">
                <a:lnSpc>
                  <a:spcPct val="12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通用解析方法</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defTabSz="609585">
                <a:lnSpc>
                  <a:spcPct val="1200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处理嵌套函数式</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defTabSz="609585">
                <a:lnSpc>
                  <a:spcPct val="120000"/>
                </a:lnSpc>
              </a:pPr>
              <a:endParaRPr lang="zh-CN" altLang="en-US" sz="1600" dirty="0">
                <a:solidFill>
                  <a:sysClr val="windowText" lastClr="000000"/>
                </a:solidFill>
                <a:latin typeface="微软雅黑"/>
                <a:ea typeface="微软雅黑"/>
              </a:endParaRPr>
            </a:p>
          </p:txBody>
        </p:sp>
        <p:sp>
          <p:nvSpPr>
            <p:cNvPr id="9" name="íślíḋè-Rectangle 9">
              <a:extLst>
                <a:ext uri="{FF2B5EF4-FFF2-40B4-BE49-F238E27FC236}">
                  <a16:creationId xmlns:a16="http://schemas.microsoft.com/office/drawing/2014/main" id="{AFDC00EC-76B2-4C51-BE0A-FFC29EC70A4C}"/>
                </a:ext>
              </a:extLst>
            </p:cNvPr>
            <p:cNvSpPr/>
            <p:nvPr/>
          </p:nvSpPr>
          <p:spPr>
            <a:xfrm>
              <a:off x="4943810" y="2341744"/>
              <a:ext cx="3014415" cy="276999"/>
            </a:xfrm>
            <a:prstGeom prst="rect">
              <a:avLst/>
            </a:prstGeom>
          </p:spPr>
          <p:txBody>
            <a:bodyPr wrap="none">
              <a:noAutofit/>
            </a:bodyPr>
            <a:lstStyle/>
            <a:p>
              <a:pPr defTabSz="609585"/>
              <a:r>
                <a:rPr lang="zh-CN" altLang="en-US" sz="2133" b="1" dirty="0" smtClean="0">
                  <a:solidFill>
                    <a:srgbClr val="40AFFF"/>
                  </a:solidFill>
                  <a:latin typeface="微软雅黑"/>
                  <a:ea typeface="微软雅黑"/>
                </a:rPr>
                <a:t>错误判断</a:t>
              </a:r>
              <a:endParaRPr lang="zh-CN" altLang="en-US" sz="2133" b="1" dirty="0">
                <a:solidFill>
                  <a:srgbClr val="40AFFF"/>
                </a:solidFill>
                <a:latin typeface="微软雅黑"/>
                <a:ea typeface="微软雅黑"/>
              </a:endParaRPr>
            </a:p>
          </p:txBody>
        </p:sp>
        <p:sp>
          <p:nvSpPr>
            <p:cNvPr id="10" name="íślíḋè-Rectangle 10">
              <a:extLst>
                <a:ext uri="{FF2B5EF4-FFF2-40B4-BE49-F238E27FC236}">
                  <a16:creationId xmlns:a16="http://schemas.microsoft.com/office/drawing/2014/main" id="{A064D352-0922-45AC-AC60-3B9D9F97193F}"/>
                </a:ext>
              </a:extLst>
            </p:cNvPr>
            <p:cNvSpPr/>
            <p:nvPr/>
          </p:nvSpPr>
          <p:spPr>
            <a:xfrm>
              <a:off x="4943810" y="2618743"/>
              <a:ext cx="3014415" cy="822957"/>
            </a:xfrm>
            <a:prstGeom prst="rect">
              <a:avLst/>
            </a:prstGeom>
          </p:spPr>
          <p:txBody>
            <a:bodyPr wrap="square">
              <a:noAutofit/>
            </a:bodyPr>
            <a:lstStyle/>
            <a:p>
              <a:pPr defTabSz="609585">
                <a:lnSpc>
                  <a:spcPct val="120000"/>
                </a:lnSpc>
              </a:pPr>
              <a:r>
                <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输入非法时给出准确的信息</a:t>
              </a:r>
              <a:endParaRPr lang="en-US" altLang="zh-CN" sz="160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defTabSz="609585">
                <a:lnSpc>
                  <a:spcPct val="12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以</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提示用户</a:t>
              </a:r>
              <a:endParaRPr lang="zh-CN" altLang="en-US" sz="1600" dirty="0">
                <a:solidFill>
                  <a:sysClr val="windowText" lastClr="000000"/>
                </a:solidFill>
                <a:latin typeface="微软雅黑"/>
                <a:ea typeface="微软雅黑"/>
              </a:endParaRPr>
            </a:p>
          </p:txBody>
        </p:sp>
        <p:sp>
          <p:nvSpPr>
            <p:cNvPr id="11" name="íślíḋè-Rectangle 11">
              <a:extLst>
                <a:ext uri="{FF2B5EF4-FFF2-40B4-BE49-F238E27FC236}">
                  <a16:creationId xmlns:a16="http://schemas.microsoft.com/office/drawing/2014/main" id="{AC03C74A-0D9E-40DE-80AD-1057E4AEA5E7}"/>
                </a:ext>
              </a:extLst>
            </p:cNvPr>
            <p:cNvSpPr/>
            <p:nvPr/>
          </p:nvSpPr>
          <p:spPr>
            <a:xfrm>
              <a:off x="4943810" y="3653159"/>
              <a:ext cx="3014415" cy="276999"/>
            </a:xfrm>
            <a:prstGeom prst="rect">
              <a:avLst/>
            </a:prstGeom>
          </p:spPr>
          <p:txBody>
            <a:bodyPr wrap="none">
              <a:noAutofit/>
            </a:bodyPr>
            <a:lstStyle/>
            <a:p>
              <a:pPr defTabSz="609585"/>
              <a:r>
                <a:rPr lang="zh-CN" altLang="en-US" sz="2133" b="1" dirty="0" smtClean="0">
                  <a:solidFill>
                    <a:srgbClr val="8B8B8B"/>
                  </a:solidFill>
                  <a:latin typeface="微软雅黑"/>
                  <a:ea typeface="微软雅黑"/>
                </a:rPr>
                <a:t>并行计算</a:t>
              </a:r>
              <a:endParaRPr lang="zh-CN" altLang="en-US" sz="2133" b="1" dirty="0">
                <a:solidFill>
                  <a:srgbClr val="8B8B8B"/>
                </a:solidFill>
                <a:latin typeface="微软雅黑"/>
                <a:ea typeface="微软雅黑"/>
              </a:endParaRPr>
            </a:p>
          </p:txBody>
        </p:sp>
        <p:sp>
          <p:nvSpPr>
            <p:cNvPr id="12" name="íślíḋè-Rectangle 12">
              <a:extLst>
                <a:ext uri="{FF2B5EF4-FFF2-40B4-BE49-F238E27FC236}">
                  <a16:creationId xmlns:a16="http://schemas.microsoft.com/office/drawing/2014/main" id="{9BA4A399-E781-4899-8D61-417C550C196F}"/>
                </a:ext>
              </a:extLst>
            </p:cNvPr>
            <p:cNvSpPr/>
            <p:nvPr/>
          </p:nvSpPr>
          <p:spPr>
            <a:xfrm>
              <a:off x="4943810" y="3930158"/>
              <a:ext cx="3014415" cy="718042"/>
            </a:xfrm>
            <a:prstGeom prst="rect">
              <a:avLst/>
            </a:prstGeom>
          </p:spPr>
          <p:txBody>
            <a:bodyPr wrap="square">
              <a:noAutofit/>
            </a:bodyPr>
            <a:lstStyle/>
            <a:p>
              <a:pPr defTabSz="609585">
                <a:lnSpc>
                  <a:spcPct val="120000"/>
                </a:lnSpc>
              </a:pP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并行以提高大运算量任务的速度</a:t>
              </a:r>
              <a:endPar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endParaRPr>
            </a:p>
            <a:p>
              <a:pPr defTabSz="609585">
                <a:lnSpc>
                  <a:spcPct val="12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如积分运算</a:t>
              </a:r>
            </a:p>
          </p:txBody>
        </p:sp>
      </p:grpSp>
      <p:grpSp>
        <p:nvGrpSpPr>
          <p:cNvPr id="13" name="组合 12">
            <a:extLst>
              <a:ext uri="{FF2B5EF4-FFF2-40B4-BE49-F238E27FC236}">
                <a16:creationId xmlns:a16="http://schemas.microsoft.com/office/drawing/2014/main" id="{696ADDD9-5A38-461B-BA37-FCF568C60A01}"/>
              </a:ext>
            </a:extLst>
          </p:cNvPr>
          <p:cNvGrpSpPr/>
          <p:nvPr/>
        </p:nvGrpSpPr>
        <p:grpSpPr>
          <a:xfrm>
            <a:off x="1479436" y="1443753"/>
            <a:ext cx="4953889" cy="4367364"/>
            <a:chOff x="1204826" y="1082814"/>
            <a:chExt cx="3715417" cy="3275523"/>
          </a:xfrm>
        </p:grpSpPr>
        <p:sp>
          <p:nvSpPr>
            <p:cNvPr id="14" name="íślíḋè-Oval 3">
              <a:extLst>
                <a:ext uri="{FF2B5EF4-FFF2-40B4-BE49-F238E27FC236}">
                  <a16:creationId xmlns:a16="http://schemas.microsoft.com/office/drawing/2014/main" id="{62C1DD73-0A25-4FF0-A68B-6A9069DDC971}"/>
                </a:ext>
              </a:extLst>
            </p:cNvPr>
            <p:cNvSpPr/>
            <p:nvPr/>
          </p:nvSpPr>
          <p:spPr>
            <a:xfrm>
              <a:off x="4177146" y="3615242"/>
              <a:ext cx="743097" cy="74309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15" name="íślíḋè-Oval 5">
              <a:extLst>
                <a:ext uri="{FF2B5EF4-FFF2-40B4-BE49-F238E27FC236}">
                  <a16:creationId xmlns:a16="http://schemas.microsoft.com/office/drawing/2014/main" id="{11E31E22-7129-4631-A31D-E1D7235993AC}"/>
                </a:ext>
              </a:extLst>
            </p:cNvPr>
            <p:cNvSpPr/>
            <p:nvPr/>
          </p:nvSpPr>
          <p:spPr>
            <a:xfrm>
              <a:off x="4177146" y="2313910"/>
              <a:ext cx="743097" cy="743095"/>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16" name="íślíḋè-Oval 7">
              <a:extLst>
                <a:ext uri="{FF2B5EF4-FFF2-40B4-BE49-F238E27FC236}">
                  <a16:creationId xmlns:a16="http://schemas.microsoft.com/office/drawing/2014/main" id="{D402F78B-919F-4777-95D7-7247643B7892}"/>
                </a:ext>
              </a:extLst>
            </p:cNvPr>
            <p:cNvSpPr/>
            <p:nvPr/>
          </p:nvSpPr>
          <p:spPr>
            <a:xfrm>
              <a:off x="4177146" y="1082814"/>
              <a:ext cx="743097" cy="743095"/>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17" name="íślíḋè-Freeform 8">
              <a:extLst>
                <a:ext uri="{FF2B5EF4-FFF2-40B4-BE49-F238E27FC236}">
                  <a16:creationId xmlns:a16="http://schemas.microsoft.com/office/drawing/2014/main" id="{F6B5CBDD-AB92-445B-898F-D11484D50DA4}"/>
                </a:ext>
              </a:extLst>
            </p:cNvPr>
            <p:cNvSpPr>
              <a:spLocks/>
            </p:cNvSpPr>
            <p:nvPr/>
          </p:nvSpPr>
          <p:spPr bwMode="auto">
            <a:xfrm>
              <a:off x="4348401" y="2485267"/>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18" name="íślíḋè-Oval 13">
              <a:extLst>
                <a:ext uri="{FF2B5EF4-FFF2-40B4-BE49-F238E27FC236}">
                  <a16:creationId xmlns:a16="http://schemas.microsoft.com/office/drawing/2014/main" id="{7EE1868C-F557-4006-8B92-F473E412D0AA}"/>
                </a:ext>
              </a:extLst>
            </p:cNvPr>
            <p:cNvSpPr/>
            <p:nvPr/>
          </p:nvSpPr>
          <p:spPr>
            <a:xfrm>
              <a:off x="1204826" y="1763322"/>
              <a:ext cx="1844275" cy="184427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defTabSz="609585"/>
              <a:r>
                <a:rPr lang="zh-CN" altLang="en-US" sz="2400" dirty="0" smtClean="0">
                  <a:solidFill>
                    <a:srgbClr val="40AFFF"/>
                  </a:solidFill>
                  <a:latin typeface="微软雅黑"/>
                  <a:ea typeface="微软雅黑"/>
                </a:rPr>
                <a:t>关键技术</a:t>
              </a:r>
              <a:endParaRPr lang="zh-CN" altLang="en-US" sz="2400" dirty="0">
                <a:solidFill>
                  <a:srgbClr val="40AFFF"/>
                </a:solidFill>
                <a:latin typeface="微软雅黑"/>
                <a:ea typeface="微软雅黑"/>
              </a:endParaRPr>
            </a:p>
          </p:txBody>
        </p:sp>
        <p:grpSp>
          <p:nvGrpSpPr>
            <p:cNvPr id="19" name="组合 18">
              <a:extLst>
                <a:ext uri="{FF2B5EF4-FFF2-40B4-BE49-F238E27FC236}">
                  <a16:creationId xmlns:a16="http://schemas.microsoft.com/office/drawing/2014/main" id="{A479B7DD-14B5-41B6-93D2-9436117F8C5E}"/>
                </a:ext>
              </a:extLst>
            </p:cNvPr>
            <p:cNvGrpSpPr/>
            <p:nvPr/>
          </p:nvGrpSpPr>
          <p:grpSpPr>
            <a:xfrm>
              <a:off x="1320311" y="1878807"/>
              <a:ext cx="1613305" cy="1613302"/>
              <a:chOff x="989863" y="2466975"/>
              <a:chExt cx="2151074" cy="2151070"/>
            </a:xfrm>
          </p:grpSpPr>
          <p:sp>
            <p:nvSpPr>
              <p:cNvPr id="25" name="íślíḋè-Donut 20">
                <a:extLst>
                  <a:ext uri="{FF2B5EF4-FFF2-40B4-BE49-F238E27FC236}">
                    <a16:creationId xmlns:a16="http://schemas.microsoft.com/office/drawing/2014/main" id="{3BA296A4-A417-44AA-AE56-A8187C3DA555}"/>
                  </a:ext>
                </a:extLst>
              </p:cNvPr>
              <p:cNvSpPr/>
              <p:nvPr/>
            </p:nvSpPr>
            <p:spPr>
              <a:xfrm>
                <a:off x="989863" y="2466975"/>
                <a:ext cx="2151074" cy="2151070"/>
              </a:xfrm>
              <a:prstGeom prst="donut">
                <a:avLst>
                  <a:gd name="adj" fmla="val 17000"/>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26" name="íślíḋè-Block Arc 21">
                <a:extLst>
                  <a:ext uri="{FF2B5EF4-FFF2-40B4-BE49-F238E27FC236}">
                    <a16:creationId xmlns:a16="http://schemas.microsoft.com/office/drawing/2014/main" id="{BAF2DC3D-E08B-4DAA-BDED-705BAD7B5CB9}"/>
                  </a:ext>
                </a:extLst>
              </p:cNvPr>
              <p:cNvSpPr/>
              <p:nvPr/>
            </p:nvSpPr>
            <p:spPr>
              <a:xfrm>
                <a:off x="989863" y="2466975"/>
                <a:ext cx="2151074" cy="2151070"/>
              </a:xfrm>
              <a:prstGeom prst="blockArc">
                <a:avLst>
                  <a:gd name="adj1" fmla="val 21117331"/>
                  <a:gd name="adj2" fmla="val 9071983"/>
                  <a:gd name="adj3" fmla="val 17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27" name="íślíḋè-Block Arc 22">
                <a:extLst>
                  <a:ext uri="{FF2B5EF4-FFF2-40B4-BE49-F238E27FC236}">
                    <a16:creationId xmlns:a16="http://schemas.microsoft.com/office/drawing/2014/main" id="{5DE9BCD8-A7D6-4F65-B7A8-F9ACB543F9DB}"/>
                  </a:ext>
                </a:extLst>
              </p:cNvPr>
              <p:cNvSpPr/>
              <p:nvPr/>
            </p:nvSpPr>
            <p:spPr>
              <a:xfrm>
                <a:off x="989863" y="2466975"/>
                <a:ext cx="2151074" cy="2151070"/>
              </a:xfrm>
              <a:prstGeom prst="blockArc">
                <a:avLst>
                  <a:gd name="adj1" fmla="val 17895101"/>
                  <a:gd name="adj2" fmla="val 2443215"/>
                  <a:gd name="adj3" fmla="val 17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grpSp>
        <p:cxnSp>
          <p:nvCxnSpPr>
            <p:cNvPr id="20" name="íślíḋè-Straight Connector 15">
              <a:extLst>
                <a:ext uri="{FF2B5EF4-FFF2-40B4-BE49-F238E27FC236}">
                  <a16:creationId xmlns:a16="http://schemas.microsoft.com/office/drawing/2014/main" id="{389EDD41-BA99-44B4-877A-ADC405B43AEF}"/>
                </a:ext>
              </a:extLst>
            </p:cNvPr>
            <p:cNvCxnSpPr>
              <a:stCxn id="15" idx="2"/>
              <a:endCxn id="18" idx="6"/>
            </p:cNvCxnSpPr>
            <p:nvPr/>
          </p:nvCxnSpPr>
          <p:spPr>
            <a:xfrm flipH="1">
              <a:off x="3049101" y="2685458"/>
              <a:ext cx="1128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íślíḋè-Elbow Connector 16">
              <a:extLst>
                <a:ext uri="{FF2B5EF4-FFF2-40B4-BE49-F238E27FC236}">
                  <a16:creationId xmlns:a16="http://schemas.microsoft.com/office/drawing/2014/main" id="{CA63505D-4048-4A9F-85B1-179C081D0517}"/>
                </a:ext>
              </a:extLst>
            </p:cNvPr>
            <p:cNvCxnSpPr>
              <a:stCxn id="16" idx="2"/>
              <a:endCxn id="18" idx="0"/>
            </p:cNvCxnSpPr>
            <p:nvPr/>
          </p:nvCxnSpPr>
          <p:spPr>
            <a:xfrm rot="10800000" flipV="1">
              <a:off x="2126964" y="1454361"/>
              <a:ext cx="2050183" cy="3089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 name="íślíḋè-Elbow Connector 17">
              <a:extLst>
                <a:ext uri="{FF2B5EF4-FFF2-40B4-BE49-F238E27FC236}">
                  <a16:creationId xmlns:a16="http://schemas.microsoft.com/office/drawing/2014/main" id="{77E47D06-397F-45D8-8F5D-7FE20260754F}"/>
                </a:ext>
              </a:extLst>
            </p:cNvPr>
            <p:cNvCxnSpPr>
              <a:stCxn id="14" idx="2"/>
              <a:endCxn id="18" idx="4"/>
            </p:cNvCxnSpPr>
            <p:nvPr/>
          </p:nvCxnSpPr>
          <p:spPr>
            <a:xfrm rot="10800000">
              <a:off x="2126964" y="3607594"/>
              <a:ext cx="2050183" cy="37919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3" name="íślíḋè-Freeform 18">
              <a:extLst>
                <a:ext uri="{FF2B5EF4-FFF2-40B4-BE49-F238E27FC236}">
                  <a16:creationId xmlns:a16="http://schemas.microsoft.com/office/drawing/2014/main" id="{D4646560-1992-4E4B-87B0-7AC309C5BB3D}"/>
                </a:ext>
              </a:extLst>
            </p:cNvPr>
            <p:cNvSpPr>
              <a:spLocks/>
            </p:cNvSpPr>
            <p:nvPr/>
          </p:nvSpPr>
          <p:spPr bwMode="auto">
            <a:xfrm>
              <a:off x="4348401" y="1254171"/>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24" name="íślíḋè-Freeform 19">
              <a:extLst>
                <a:ext uri="{FF2B5EF4-FFF2-40B4-BE49-F238E27FC236}">
                  <a16:creationId xmlns:a16="http://schemas.microsoft.com/office/drawing/2014/main" id="{778E4847-4505-4EB0-8B9C-8AB92FFDE455}"/>
                </a:ext>
              </a:extLst>
            </p:cNvPr>
            <p:cNvSpPr>
              <a:spLocks/>
            </p:cNvSpPr>
            <p:nvPr/>
          </p:nvSpPr>
          <p:spPr bwMode="auto">
            <a:xfrm>
              <a:off x="4348401" y="3786599"/>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grpSp>
    </p:spTree>
    <p:extLst>
      <p:ext uri="{BB962C8B-B14F-4D97-AF65-F5344CB8AC3E}">
        <p14:creationId xmlns:p14="http://schemas.microsoft.com/office/powerpoint/2010/main" val="2457384506"/>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9592"/>
          <a:stretch>
            <a:fillRect/>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p:cNvSpPr txBox="1"/>
          <p:nvPr/>
        </p:nvSpPr>
        <p:spPr>
          <a:xfrm>
            <a:off x="469901" y="304801"/>
            <a:ext cx="2984500" cy="501650"/>
          </a:xfrm>
          <a:prstGeom prst="rect">
            <a:avLst/>
          </a:prstGeom>
          <a:noFill/>
        </p:spPr>
        <p:txBody>
          <a:bodyPr wrap="square" rtlCol="0">
            <a:spAutoFit/>
          </a:bodyPr>
          <a:lstStyle/>
          <a:p>
            <a:pPr marL="457200" indent="-457200" defTabSz="609600">
              <a:buFont typeface="Wingdings" panose="05000000000000000000" pitchFamily="2" charset="2"/>
              <a:buChar char="p"/>
            </a:pPr>
            <a:r>
              <a:rPr lang="zh-CN" altLang="en-US" sz="2665" dirty="0">
                <a:solidFill>
                  <a:srgbClr val="40AFFF"/>
                </a:solidFill>
                <a:latin typeface="微软雅黑" panose="020B0503020204020204" charset="-122"/>
                <a:ea typeface="微软雅黑" panose="020B0503020204020204" charset="-122"/>
              </a:rPr>
              <a:t>解方程模块</a:t>
            </a:r>
          </a:p>
        </p:txBody>
      </p:sp>
      <p:grpSp>
        <p:nvGrpSpPr>
          <p:cNvPr id="52" name="组合 51"/>
          <p:cNvGrpSpPr/>
          <p:nvPr/>
        </p:nvGrpSpPr>
        <p:grpSpPr>
          <a:xfrm>
            <a:off x="243584" y="4952649"/>
            <a:ext cx="4031871" cy="806161"/>
            <a:chOff x="6240814" y="2097600"/>
            <a:chExt cx="3023903" cy="604621"/>
          </a:xfrm>
        </p:grpSpPr>
        <p:sp>
          <p:nvSpPr>
            <p:cNvPr id="53" name="îṥļîḑé-Rectangle 9"/>
            <p:cNvSpPr/>
            <p:nvPr/>
          </p:nvSpPr>
          <p:spPr>
            <a:xfrm>
              <a:off x="6240814" y="2324506"/>
              <a:ext cx="3023903" cy="377715"/>
            </a:xfrm>
            <a:prstGeom prst="rect">
              <a:avLst/>
            </a:prstGeom>
            <a:noFill/>
            <a:ln w="12700" cap="flat">
              <a:noFill/>
              <a:miter lim="400000"/>
            </a:ln>
            <a:effectLst/>
          </p:spPr>
          <p:txBody>
            <a:bodyPr wrap="square" lIns="0" tIns="0" rIns="0" bIns="0" anchor="t">
              <a:noAutofit/>
            </a:bodyPr>
            <a:lstStyle/>
            <a:p>
              <a:pPr defTabSz="609600">
                <a:lnSpc>
                  <a:spcPct val="120000"/>
                </a:lnSpc>
              </a:pPr>
              <a:r>
                <a:rPr lang="zh-CN" altLang="en-US" sz="1600" dirty="0">
                  <a:solidFill>
                    <a:prstClr val="black">
                      <a:lumMod val="50000"/>
                      <a:lumOff val="50000"/>
                    </a:prstClr>
                  </a:solidFill>
                  <a:latin typeface="微软雅黑" panose="020B0503020204020204" charset="-122"/>
                  <a:ea typeface="微软雅黑" panose="020B0503020204020204" charset="-122"/>
                </a:rPr>
                <a:t>选择未知元的个数，显示待求解的方程</a:t>
              </a:r>
              <a:r>
                <a:rPr lang="en-US" altLang="zh-CN" sz="1600" dirty="0">
                  <a:solidFill>
                    <a:prstClr val="black">
                      <a:lumMod val="50000"/>
                      <a:lumOff val="50000"/>
                    </a:prstClr>
                  </a:solidFill>
                  <a:latin typeface="微软雅黑" panose="020B0503020204020204" charset="-122"/>
                  <a:ea typeface="微软雅黑" panose="020B0503020204020204" charset="-122"/>
                </a:rPr>
                <a:t>(</a:t>
              </a:r>
              <a:r>
                <a:rPr lang="zh-CN" altLang="en-US" sz="1600" dirty="0">
                  <a:solidFill>
                    <a:prstClr val="black">
                      <a:lumMod val="50000"/>
                      <a:lumOff val="50000"/>
                    </a:prstClr>
                  </a:solidFill>
                  <a:latin typeface="微软雅黑" panose="020B0503020204020204" charset="-122"/>
                  <a:ea typeface="微软雅黑" panose="020B0503020204020204" charset="-122"/>
                </a:rPr>
                <a:t>组</a:t>
              </a:r>
              <a:r>
                <a:rPr lang="en-US" altLang="zh-CN" sz="1600" dirty="0">
                  <a:solidFill>
                    <a:prstClr val="black">
                      <a:lumMod val="50000"/>
                      <a:lumOff val="50000"/>
                    </a:prstClr>
                  </a:solidFill>
                  <a:latin typeface="微软雅黑" panose="020B0503020204020204" charset="-122"/>
                  <a:ea typeface="微软雅黑" panose="020B0503020204020204" charset="-122"/>
                </a:rPr>
                <a:t>)</a:t>
              </a:r>
              <a:r>
                <a:rPr lang="zh-CN" altLang="en-US" sz="1600" dirty="0">
                  <a:solidFill>
                    <a:prstClr val="black">
                      <a:lumMod val="50000"/>
                      <a:lumOff val="50000"/>
                    </a:prstClr>
                  </a:solidFill>
                  <a:latin typeface="微软雅黑" panose="020B0503020204020204" charset="-122"/>
                  <a:ea typeface="微软雅黑" panose="020B0503020204020204" charset="-122"/>
                </a:rPr>
                <a:t>，输出求解结果、提示信息。</a:t>
              </a:r>
            </a:p>
          </p:txBody>
        </p:sp>
        <p:sp>
          <p:nvSpPr>
            <p:cNvPr id="54" name="îṥļîḑé-Rectangle 15"/>
            <p:cNvSpPr/>
            <p:nvPr/>
          </p:nvSpPr>
          <p:spPr>
            <a:xfrm>
              <a:off x="6241596" y="2097600"/>
              <a:ext cx="1764707" cy="211098"/>
            </a:xfrm>
            <a:prstGeom prst="rect">
              <a:avLst/>
            </a:prstGeom>
            <a:noFill/>
            <a:ln w="12700" cap="flat">
              <a:noFill/>
              <a:miter lim="400000"/>
            </a:ln>
            <a:effectLst/>
          </p:spPr>
          <p:txBody>
            <a:bodyPr wrap="none" lIns="0" tIns="0" rIns="0" bIns="0" anchor="ctr">
              <a:normAutofit fontScale="95000" lnSpcReduction="10000"/>
            </a:bodyPr>
            <a:lstStyle/>
            <a:p>
              <a:pPr defTabSz="609600"/>
              <a:r>
                <a:rPr lang="zh-CN" altLang="en-US" sz="2000" b="1" dirty="0">
                  <a:solidFill>
                    <a:srgbClr val="40AFFF">
                      <a:lumMod val="100000"/>
                    </a:srgbClr>
                  </a:solidFill>
                  <a:latin typeface="微软雅黑" panose="020B0503020204020204" charset="-122"/>
                  <a:ea typeface="微软雅黑" panose="020B0503020204020204" charset="-122"/>
                </a:rPr>
                <a:t>板块主窗口</a:t>
              </a:r>
            </a:p>
          </p:txBody>
        </p:sp>
      </p:grpSp>
      <p:grpSp>
        <p:nvGrpSpPr>
          <p:cNvPr id="55" name="组合 54"/>
          <p:cNvGrpSpPr/>
          <p:nvPr/>
        </p:nvGrpSpPr>
        <p:grpSpPr>
          <a:xfrm>
            <a:off x="4409440" y="4951730"/>
            <a:ext cx="3616325" cy="806450"/>
            <a:chOff x="6240814" y="2097600"/>
            <a:chExt cx="3023903" cy="604621"/>
          </a:xfrm>
        </p:grpSpPr>
        <p:sp>
          <p:nvSpPr>
            <p:cNvPr id="56" name="îṥļîḑé-Rectangle 9"/>
            <p:cNvSpPr/>
            <p:nvPr/>
          </p:nvSpPr>
          <p:spPr>
            <a:xfrm>
              <a:off x="6240814" y="2324506"/>
              <a:ext cx="3023903" cy="377715"/>
            </a:xfrm>
            <a:prstGeom prst="rect">
              <a:avLst/>
            </a:prstGeom>
            <a:noFill/>
            <a:ln w="12700" cap="flat">
              <a:noFill/>
              <a:miter lim="400000"/>
            </a:ln>
            <a:effectLst/>
          </p:spPr>
          <p:txBody>
            <a:bodyPr wrap="square" lIns="0" tIns="0" rIns="0" bIns="0" anchor="t">
              <a:noAutofit/>
            </a:bodyPr>
            <a:lstStyle/>
            <a:p>
              <a:pPr defTabSz="609600">
                <a:lnSpc>
                  <a:spcPct val="120000"/>
                </a:lnSpc>
              </a:pPr>
              <a:r>
                <a:rPr lang="zh-CN" altLang="en-US" sz="1600" dirty="0">
                  <a:solidFill>
                    <a:prstClr val="black">
                      <a:lumMod val="50000"/>
                      <a:lumOff val="50000"/>
                    </a:prstClr>
                  </a:solidFill>
                  <a:latin typeface="微软雅黑" panose="020B0503020204020204" charset="-122"/>
                  <a:ea typeface="微软雅黑" panose="020B0503020204020204" charset="-122"/>
                </a:rPr>
                <a:t>输入一元多次方程的系数集、次数集，以及迭代初始值，返回主窗口后求解。</a:t>
              </a:r>
            </a:p>
          </p:txBody>
        </p:sp>
        <p:sp>
          <p:nvSpPr>
            <p:cNvPr id="57" name="îṥļîḑé-Rectangle 15"/>
            <p:cNvSpPr/>
            <p:nvPr/>
          </p:nvSpPr>
          <p:spPr>
            <a:xfrm>
              <a:off x="6241596" y="2097600"/>
              <a:ext cx="1764707" cy="211098"/>
            </a:xfrm>
            <a:prstGeom prst="rect">
              <a:avLst/>
            </a:prstGeom>
            <a:noFill/>
            <a:ln w="12700" cap="flat">
              <a:noFill/>
              <a:miter lim="400000"/>
            </a:ln>
            <a:effectLst/>
          </p:spPr>
          <p:txBody>
            <a:bodyPr wrap="none" lIns="0" tIns="0" rIns="0" bIns="0" anchor="ctr">
              <a:normAutofit fontScale="95000" lnSpcReduction="10000"/>
            </a:bodyPr>
            <a:lstStyle/>
            <a:p>
              <a:pPr defTabSz="609600"/>
              <a:r>
                <a:rPr lang="zh-CN" altLang="en-US" sz="2000" b="1" dirty="0">
                  <a:solidFill>
                    <a:srgbClr val="8B8B8B"/>
                  </a:solidFill>
                  <a:latin typeface="微软雅黑" panose="020B0503020204020204" charset="-122"/>
                  <a:ea typeface="微软雅黑" panose="020B0503020204020204" charset="-122"/>
                </a:rPr>
                <a:t>一元多次方程子窗口</a:t>
              </a:r>
            </a:p>
          </p:txBody>
        </p:sp>
      </p:grpSp>
      <p:grpSp>
        <p:nvGrpSpPr>
          <p:cNvPr id="58" name="组合 57"/>
          <p:cNvGrpSpPr/>
          <p:nvPr/>
        </p:nvGrpSpPr>
        <p:grpSpPr>
          <a:xfrm>
            <a:off x="8160129" y="4952363"/>
            <a:ext cx="4031871" cy="806161"/>
            <a:chOff x="6240814" y="2097600"/>
            <a:chExt cx="3023903" cy="604621"/>
          </a:xfrm>
        </p:grpSpPr>
        <p:sp>
          <p:nvSpPr>
            <p:cNvPr id="59" name="îṥļîḑé-Rectangle 9"/>
            <p:cNvSpPr/>
            <p:nvPr/>
          </p:nvSpPr>
          <p:spPr>
            <a:xfrm>
              <a:off x="6240814" y="2324506"/>
              <a:ext cx="3023903" cy="377715"/>
            </a:xfrm>
            <a:prstGeom prst="rect">
              <a:avLst/>
            </a:prstGeom>
            <a:noFill/>
            <a:ln w="12700" cap="flat">
              <a:noFill/>
              <a:miter lim="400000"/>
            </a:ln>
            <a:effectLst/>
          </p:spPr>
          <p:txBody>
            <a:bodyPr wrap="square" lIns="0" tIns="0" rIns="0" bIns="0" anchor="t">
              <a:noAutofit/>
            </a:bodyPr>
            <a:lstStyle/>
            <a:p>
              <a:pPr defTabSz="609600">
                <a:lnSpc>
                  <a:spcPct val="120000"/>
                </a:lnSpc>
              </a:pPr>
              <a:r>
                <a:rPr lang="zh-CN" altLang="en-US" sz="1600" dirty="0">
                  <a:solidFill>
                    <a:prstClr val="black">
                      <a:lumMod val="50000"/>
                      <a:lumOff val="50000"/>
                    </a:prstClr>
                  </a:solidFill>
                  <a:latin typeface="微软雅黑" panose="020B0503020204020204" charset="-122"/>
                  <a:ea typeface="微软雅黑" panose="020B0503020204020204" charset="-122"/>
                </a:rPr>
                <a:t>选择方程个数，输入方程组次数集、系数集，返回主窗口进行求解。</a:t>
              </a:r>
            </a:p>
          </p:txBody>
        </p:sp>
        <p:sp>
          <p:nvSpPr>
            <p:cNvPr id="60" name="îṥļîḑé-Rectangle 15"/>
            <p:cNvSpPr/>
            <p:nvPr/>
          </p:nvSpPr>
          <p:spPr>
            <a:xfrm>
              <a:off x="6241596" y="2097600"/>
              <a:ext cx="1764707" cy="211098"/>
            </a:xfrm>
            <a:prstGeom prst="rect">
              <a:avLst/>
            </a:prstGeom>
            <a:noFill/>
            <a:ln w="12700" cap="flat">
              <a:noFill/>
              <a:miter lim="400000"/>
            </a:ln>
            <a:effectLst/>
          </p:spPr>
          <p:txBody>
            <a:bodyPr wrap="none" lIns="0" tIns="0" rIns="0" bIns="0" anchor="ctr">
              <a:normAutofit fontScale="95000" lnSpcReduction="10000"/>
            </a:bodyPr>
            <a:lstStyle/>
            <a:p>
              <a:pPr defTabSz="609600"/>
              <a:r>
                <a:rPr lang="zh-CN" altLang="en-US" sz="2000" b="1" dirty="0">
                  <a:solidFill>
                    <a:srgbClr val="40AFFF">
                      <a:lumMod val="100000"/>
                    </a:srgbClr>
                  </a:solidFill>
                  <a:latin typeface="微软雅黑" panose="020B0503020204020204" charset="-122"/>
                  <a:ea typeface="微软雅黑" panose="020B0503020204020204" charset="-122"/>
                </a:rPr>
                <a:t>多元方程子窗口</a:t>
              </a:r>
            </a:p>
          </p:txBody>
        </p:sp>
      </p:grpSp>
      <p:pic>
        <p:nvPicPr>
          <p:cNvPr id="2" name="图片 1" descr="2ZHJ0ZS3WB7}`_4J(H)]W~3"/>
          <p:cNvPicPr>
            <a:picLocks noChangeAspect="1"/>
          </p:cNvPicPr>
          <p:nvPr/>
        </p:nvPicPr>
        <p:blipFill>
          <a:blip r:embed="rId4"/>
          <a:stretch>
            <a:fillRect/>
          </a:stretch>
        </p:blipFill>
        <p:spPr>
          <a:xfrm>
            <a:off x="243840" y="1438910"/>
            <a:ext cx="3888740" cy="3166745"/>
          </a:xfrm>
          <a:prstGeom prst="rect">
            <a:avLst/>
          </a:prstGeom>
        </p:spPr>
      </p:pic>
      <p:pic>
        <p:nvPicPr>
          <p:cNvPr id="3" name="图片 2" descr="O{QFS@2QQ]@UXM9V`KOIELX"/>
          <p:cNvPicPr>
            <a:picLocks noChangeAspect="1"/>
          </p:cNvPicPr>
          <p:nvPr/>
        </p:nvPicPr>
        <p:blipFill>
          <a:blip r:embed="rId5"/>
          <a:stretch>
            <a:fillRect/>
          </a:stretch>
        </p:blipFill>
        <p:spPr>
          <a:xfrm>
            <a:off x="4300855" y="2501900"/>
            <a:ext cx="3590925" cy="1853565"/>
          </a:xfrm>
          <a:prstGeom prst="rect">
            <a:avLst/>
          </a:prstGeom>
        </p:spPr>
      </p:pic>
      <p:pic>
        <p:nvPicPr>
          <p:cNvPr id="64" name="图片 63" descr="J(LZ%Z)QOB09[R`TAD6P(_E"/>
          <p:cNvPicPr>
            <a:picLocks noChangeAspect="1"/>
          </p:cNvPicPr>
          <p:nvPr/>
        </p:nvPicPr>
        <p:blipFill>
          <a:blip r:embed="rId6"/>
          <a:stretch>
            <a:fillRect/>
          </a:stretch>
        </p:blipFill>
        <p:spPr>
          <a:xfrm>
            <a:off x="8133080" y="1438910"/>
            <a:ext cx="3876040" cy="3166745"/>
          </a:xfrm>
          <a:prstGeom prst="rect">
            <a:avLst/>
          </a:prstGeom>
        </p:spPr>
      </p:pic>
    </p:spTree>
    <p:extLst>
      <p:ext uri="{BB962C8B-B14F-4D97-AF65-F5344CB8AC3E}">
        <p14:creationId xmlns:p14="http://schemas.microsoft.com/office/powerpoint/2010/main" val="3859924821"/>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9592"/>
          <a:stretch>
            <a:fillRect/>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grpSp>
        <p:nvGrpSpPr>
          <p:cNvPr id="6" name="组合 5"/>
          <p:cNvGrpSpPr/>
          <p:nvPr/>
        </p:nvGrpSpPr>
        <p:grpSpPr>
          <a:xfrm>
            <a:off x="6464747" y="1446604"/>
            <a:ext cx="4019220" cy="4255272"/>
            <a:chOff x="4943810" y="1084953"/>
            <a:chExt cx="3014415" cy="3191454"/>
          </a:xfrm>
        </p:grpSpPr>
        <p:sp>
          <p:nvSpPr>
            <p:cNvPr id="7" name="íślíḋè-Rectangle 4"/>
            <p:cNvSpPr/>
            <p:nvPr/>
          </p:nvSpPr>
          <p:spPr>
            <a:xfrm>
              <a:off x="4943810" y="1084953"/>
              <a:ext cx="3014415" cy="276999"/>
            </a:xfrm>
            <a:prstGeom prst="rect">
              <a:avLst/>
            </a:prstGeom>
          </p:spPr>
          <p:txBody>
            <a:bodyPr wrap="none">
              <a:noAutofit/>
            </a:bodyPr>
            <a:lstStyle/>
            <a:p>
              <a:pPr defTabSz="609600"/>
              <a:r>
                <a:rPr lang="zh-CN" altLang="en-US" sz="2135" b="1" dirty="0">
                  <a:solidFill>
                    <a:srgbClr val="40AFFF"/>
                  </a:solidFill>
                  <a:latin typeface="微软雅黑" panose="020B0503020204020204" charset="-122"/>
                  <a:ea typeface="微软雅黑" panose="020B0503020204020204" charset="-122"/>
                </a:rPr>
                <a:t>一元多次方程</a:t>
              </a:r>
            </a:p>
          </p:txBody>
        </p:sp>
        <p:sp>
          <p:nvSpPr>
            <p:cNvPr id="8" name="íślíḋè-Rectangle 6"/>
            <p:cNvSpPr/>
            <p:nvPr/>
          </p:nvSpPr>
          <p:spPr>
            <a:xfrm>
              <a:off x="4943810" y="1362131"/>
              <a:ext cx="3014186" cy="464344"/>
            </a:xfrm>
            <a:prstGeom prst="rect">
              <a:avLst/>
            </a:prstGeom>
          </p:spPr>
          <p:txBody>
            <a:bodyPr wrap="square">
              <a:noAutofit/>
            </a:bodyPr>
            <a:lstStyle/>
            <a:p>
              <a:pPr defTabSz="609600">
                <a:lnSpc>
                  <a:spcPct val="120000"/>
                </a:lnSpc>
              </a:pPr>
              <a:r>
                <a:rPr lang="zh-CN" altLang="en-US" sz="1600" dirty="0">
                  <a:solidFill>
                    <a:prstClr val="black">
                      <a:lumMod val="50000"/>
                      <a:lumOff val="50000"/>
                    </a:prstClr>
                  </a:solidFill>
                  <a:latin typeface="微软雅黑" panose="020B0503020204020204" charset="-122"/>
                  <a:ea typeface="微软雅黑" panose="020B0503020204020204" charset="-122"/>
                </a:rPr>
                <a:t>用户只需输入方程的系数，每一项的未知数的指数，以及迭代初始值，程序利用牛顿迭代法进行满足一定迭代次数或精度的求解。</a:t>
              </a:r>
            </a:p>
          </p:txBody>
        </p:sp>
        <p:sp>
          <p:nvSpPr>
            <p:cNvPr id="9" name="íślíḋè-Rectangle 9"/>
            <p:cNvSpPr/>
            <p:nvPr/>
          </p:nvSpPr>
          <p:spPr>
            <a:xfrm>
              <a:off x="4943810" y="2341744"/>
              <a:ext cx="3014415" cy="276999"/>
            </a:xfrm>
            <a:prstGeom prst="rect">
              <a:avLst/>
            </a:prstGeom>
          </p:spPr>
          <p:txBody>
            <a:bodyPr wrap="none">
              <a:noAutofit/>
            </a:bodyPr>
            <a:lstStyle/>
            <a:p>
              <a:pPr defTabSz="609600"/>
              <a:r>
                <a:rPr lang="zh-CN" altLang="en-US" sz="2135" b="1">
                  <a:solidFill>
                    <a:srgbClr val="40AFFF"/>
                  </a:solidFill>
                  <a:latin typeface="微软雅黑" panose="020B0503020204020204" charset="-122"/>
                  <a:ea typeface="微软雅黑" panose="020B0503020204020204" charset="-122"/>
                </a:rPr>
                <a:t>多元方程组</a:t>
              </a:r>
            </a:p>
          </p:txBody>
        </p:sp>
        <p:sp>
          <p:nvSpPr>
            <p:cNvPr id="10" name="íślíḋè-Rectangle 10"/>
            <p:cNvSpPr/>
            <p:nvPr/>
          </p:nvSpPr>
          <p:spPr>
            <a:xfrm>
              <a:off x="4943810" y="2618743"/>
              <a:ext cx="3014415" cy="346249"/>
            </a:xfrm>
            <a:prstGeom prst="rect">
              <a:avLst/>
            </a:prstGeom>
          </p:spPr>
          <p:txBody>
            <a:bodyPr wrap="square">
              <a:noAutofit/>
            </a:bodyPr>
            <a:lstStyle/>
            <a:p>
              <a:pPr defTabSz="609600">
                <a:lnSpc>
                  <a:spcPct val="120000"/>
                </a:lnSpc>
              </a:pPr>
              <a:r>
                <a:rPr lang="zh-CN" altLang="en-US" sz="1600" dirty="0">
                  <a:solidFill>
                    <a:prstClr val="black">
                      <a:lumMod val="50000"/>
                      <a:lumOff val="50000"/>
                    </a:prstClr>
                  </a:solidFill>
                  <a:latin typeface="微软雅黑" panose="020B0503020204020204" charset="-122"/>
                  <a:ea typeface="微软雅黑" panose="020B0503020204020204" charset="-122"/>
                </a:rPr>
                <a:t>根据用户选择的方程个数、输入的系数矩阵、次数矩阵，利用牛顿迭代和雅各比行列式共同求解方程组。</a:t>
              </a:r>
            </a:p>
          </p:txBody>
        </p:sp>
        <p:sp>
          <p:nvSpPr>
            <p:cNvPr id="11" name="íślíḋè-Rectangle 11"/>
            <p:cNvSpPr/>
            <p:nvPr/>
          </p:nvSpPr>
          <p:spPr>
            <a:xfrm>
              <a:off x="4943810" y="3653159"/>
              <a:ext cx="3014415" cy="276999"/>
            </a:xfrm>
            <a:prstGeom prst="rect">
              <a:avLst/>
            </a:prstGeom>
          </p:spPr>
          <p:txBody>
            <a:bodyPr wrap="none">
              <a:noAutofit/>
            </a:bodyPr>
            <a:lstStyle/>
            <a:p>
              <a:pPr defTabSz="609600"/>
              <a:r>
                <a:rPr lang="en-US" altLang="zh-CN" sz="2135" b="1">
                  <a:solidFill>
                    <a:srgbClr val="8B8B8B"/>
                  </a:solidFill>
                  <a:latin typeface="微软雅黑" panose="020B0503020204020204" charset="-122"/>
                  <a:ea typeface="微软雅黑" panose="020B0503020204020204" charset="-122"/>
                </a:rPr>
                <a:t>I/O</a:t>
              </a:r>
              <a:r>
                <a:rPr lang="zh-CN" altLang="en-US" sz="2135" b="1">
                  <a:solidFill>
                    <a:srgbClr val="8B8B8B"/>
                  </a:solidFill>
                  <a:latin typeface="微软雅黑" panose="020B0503020204020204" charset="-122"/>
                  <a:ea typeface="微软雅黑" panose="020B0503020204020204" charset="-122"/>
                </a:rPr>
                <a:t>显示</a:t>
              </a:r>
            </a:p>
          </p:txBody>
        </p:sp>
        <p:sp>
          <p:nvSpPr>
            <p:cNvPr id="12" name="íślíḋè-Rectangle 12"/>
            <p:cNvSpPr/>
            <p:nvPr/>
          </p:nvSpPr>
          <p:spPr>
            <a:xfrm>
              <a:off x="4943810" y="3930158"/>
              <a:ext cx="3014415" cy="346249"/>
            </a:xfrm>
            <a:prstGeom prst="rect">
              <a:avLst/>
            </a:prstGeom>
          </p:spPr>
          <p:txBody>
            <a:bodyPr wrap="square">
              <a:noAutofit/>
            </a:bodyPr>
            <a:lstStyle/>
            <a:p>
              <a:pPr defTabSz="609600">
                <a:lnSpc>
                  <a:spcPct val="120000"/>
                </a:lnSpc>
              </a:pPr>
              <a:r>
                <a:rPr lang="zh-CN" altLang="en-US" sz="1600" dirty="0">
                  <a:solidFill>
                    <a:prstClr val="black">
                      <a:lumMod val="50000"/>
                      <a:lumOff val="50000"/>
                    </a:prstClr>
                  </a:solidFill>
                  <a:latin typeface="微软雅黑" panose="020B0503020204020204" charset="-122"/>
                  <a:ea typeface="微软雅黑" panose="020B0503020204020204" charset="-122"/>
                </a:rPr>
                <a:t>主窗口将待求解的方程</a:t>
              </a:r>
              <a:r>
                <a:rPr lang="en-US" altLang="zh-CN" sz="1600" dirty="0">
                  <a:solidFill>
                    <a:prstClr val="black">
                      <a:lumMod val="50000"/>
                      <a:lumOff val="50000"/>
                    </a:prstClr>
                  </a:solidFill>
                  <a:latin typeface="微软雅黑" panose="020B0503020204020204" charset="-122"/>
                  <a:ea typeface="微软雅黑" panose="020B0503020204020204" charset="-122"/>
                </a:rPr>
                <a:t>(</a:t>
              </a:r>
              <a:r>
                <a:rPr lang="zh-CN" altLang="en-US" sz="1600" dirty="0">
                  <a:solidFill>
                    <a:prstClr val="black">
                      <a:lumMod val="50000"/>
                      <a:lumOff val="50000"/>
                    </a:prstClr>
                  </a:solidFill>
                  <a:latin typeface="微软雅黑" panose="020B0503020204020204" charset="-122"/>
                  <a:ea typeface="微软雅黑" panose="020B0503020204020204" charset="-122"/>
                </a:rPr>
                <a:t>组</a:t>
              </a:r>
              <a:r>
                <a:rPr lang="en-US" altLang="zh-CN" sz="1600" dirty="0">
                  <a:solidFill>
                    <a:prstClr val="black">
                      <a:lumMod val="50000"/>
                      <a:lumOff val="50000"/>
                    </a:prstClr>
                  </a:solidFill>
                  <a:latin typeface="微软雅黑" panose="020B0503020204020204" charset="-122"/>
                  <a:ea typeface="微软雅黑" panose="020B0503020204020204" charset="-122"/>
                </a:rPr>
                <a:t>)</a:t>
              </a:r>
              <a:r>
                <a:rPr lang="zh-CN" altLang="en-US" sz="1600" dirty="0">
                  <a:solidFill>
                    <a:prstClr val="black">
                      <a:lumMod val="50000"/>
                      <a:lumOff val="50000"/>
                    </a:prstClr>
                  </a:solidFill>
                  <a:latin typeface="微软雅黑" panose="020B0503020204020204" charset="-122"/>
                  <a:ea typeface="微软雅黑" panose="020B0503020204020204" charset="-122"/>
                </a:rPr>
                <a:t>显示给用户，便于用户检查输入的语义正确性；</a:t>
              </a:r>
            </a:p>
            <a:p>
              <a:pPr defTabSz="609600">
                <a:lnSpc>
                  <a:spcPct val="120000"/>
                </a:lnSpc>
              </a:pPr>
              <a:r>
                <a:rPr lang="zh-CN" altLang="en-US" sz="1600" dirty="0">
                  <a:solidFill>
                    <a:prstClr val="black">
                      <a:lumMod val="50000"/>
                      <a:lumOff val="50000"/>
                    </a:prstClr>
                  </a:solidFill>
                  <a:latin typeface="微软雅黑" panose="020B0503020204020204" charset="-122"/>
                  <a:ea typeface="微软雅黑" panose="020B0503020204020204" charset="-122"/>
                </a:rPr>
                <a:t>提示栏将方程</a:t>
              </a:r>
              <a:r>
                <a:rPr lang="en-US" altLang="zh-CN" sz="1600" dirty="0">
                  <a:solidFill>
                    <a:prstClr val="black">
                      <a:lumMod val="50000"/>
                      <a:lumOff val="50000"/>
                    </a:prstClr>
                  </a:solidFill>
                  <a:latin typeface="微软雅黑" panose="020B0503020204020204" charset="-122"/>
                  <a:ea typeface="微软雅黑" panose="020B0503020204020204" charset="-122"/>
                </a:rPr>
                <a:t>(</a:t>
              </a:r>
              <a:r>
                <a:rPr lang="zh-CN" altLang="en-US" sz="1600" dirty="0">
                  <a:solidFill>
                    <a:prstClr val="black">
                      <a:lumMod val="50000"/>
                      <a:lumOff val="50000"/>
                    </a:prstClr>
                  </a:solidFill>
                  <a:latin typeface="微软雅黑" panose="020B0503020204020204" charset="-122"/>
                  <a:ea typeface="微软雅黑" panose="020B0503020204020204" charset="-122"/>
                </a:rPr>
                <a:t>组</a:t>
              </a:r>
              <a:r>
                <a:rPr lang="en-US" altLang="zh-CN" sz="1600" dirty="0">
                  <a:solidFill>
                    <a:prstClr val="black">
                      <a:lumMod val="50000"/>
                      <a:lumOff val="50000"/>
                    </a:prstClr>
                  </a:solidFill>
                  <a:latin typeface="微软雅黑" panose="020B0503020204020204" charset="-122"/>
                  <a:ea typeface="微软雅黑" panose="020B0503020204020204" charset="-122"/>
                </a:rPr>
                <a:t>)</a:t>
              </a:r>
              <a:r>
                <a:rPr lang="zh-CN" altLang="en-US" sz="1600" dirty="0">
                  <a:solidFill>
                    <a:prstClr val="black">
                      <a:lumMod val="50000"/>
                      <a:lumOff val="50000"/>
                    </a:prstClr>
                  </a:solidFill>
                  <a:latin typeface="微软雅黑" panose="020B0503020204020204" charset="-122"/>
                  <a:ea typeface="微软雅黑" panose="020B0503020204020204" charset="-122"/>
                </a:rPr>
                <a:t>求解情况、或错误信息分类明确地显示给用户。</a:t>
              </a:r>
            </a:p>
          </p:txBody>
        </p:sp>
      </p:grpSp>
      <p:grpSp>
        <p:nvGrpSpPr>
          <p:cNvPr id="13" name="组合 12"/>
          <p:cNvGrpSpPr/>
          <p:nvPr/>
        </p:nvGrpSpPr>
        <p:grpSpPr>
          <a:xfrm>
            <a:off x="1479436" y="1443753"/>
            <a:ext cx="4953889" cy="4367364"/>
            <a:chOff x="1204826" y="1082814"/>
            <a:chExt cx="3715417" cy="3275523"/>
          </a:xfrm>
        </p:grpSpPr>
        <p:sp>
          <p:nvSpPr>
            <p:cNvPr id="14" name="íślíḋè-Oval 3"/>
            <p:cNvSpPr/>
            <p:nvPr/>
          </p:nvSpPr>
          <p:spPr>
            <a:xfrm>
              <a:off x="4177146" y="3615242"/>
              <a:ext cx="743097" cy="74309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endParaRPr sz="2400">
                <a:solidFill>
                  <a:prstClr val="white"/>
                </a:solidFill>
                <a:latin typeface="微软雅黑" panose="020B0503020204020204" charset="-122"/>
                <a:ea typeface="微软雅黑" panose="020B0503020204020204" charset="-122"/>
              </a:endParaRPr>
            </a:p>
          </p:txBody>
        </p:sp>
        <p:sp>
          <p:nvSpPr>
            <p:cNvPr id="15" name="íślíḋè-Oval 5"/>
            <p:cNvSpPr/>
            <p:nvPr/>
          </p:nvSpPr>
          <p:spPr>
            <a:xfrm>
              <a:off x="4177146" y="2313910"/>
              <a:ext cx="743097" cy="743095"/>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endParaRPr sz="2400">
                <a:solidFill>
                  <a:prstClr val="white"/>
                </a:solidFill>
                <a:latin typeface="微软雅黑" panose="020B0503020204020204" charset="-122"/>
                <a:ea typeface="微软雅黑" panose="020B0503020204020204" charset="-122"/>
              </a:endParaRPr>
            </a:p>
          </p:txBody>
        </p:sp>
        <p:sp>
          <p:nvSpPr>
            <p:cNvPr id="16" name="íślíḋè-Oval 7"/>
            <p:cNvSpPr/>
            <p:nvPr/>
          </p:nvSpPr>
          <p:spPr>
            <a:xfrm>
              <a:off x="4177146" y="1082814"/>
              <a:ext cx="743097" cy="743095"/>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endParaRPr sz="2400">
                <a:solidFill>
                  <a:prstClr val="white"/>
                </a:solidFill>
                <a:latin typeface="微软雅黑" panose="020B0503020204020204" charset="-122"/>
                <a:ea typeface="微软雅黑" panose="020B0503020204020204" charset="-122"/>
              </a:endParaRPr>
            </a:p>
          </p:txBody>
        </p:sp>
        <p:sp>
          <p:nvSpPr>
            <p:cNvPr id="17" name="íślíḋè-Freeform 8"/>
            <p:cNvSpPr/>
            <p:nvPr/>
          </p:nvSpPr>
          <p:spPr bwMode="auto">
            <a:xfrm>
              <a:off x="4348401" y="2485267"/>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609600"/>
              <a:endParaRPr sz="2400">
                <a:solidFill>
                  <a:prstClr val="black"/>
                </a:solidFill>
                <a:latin typeface="微软雅黑" panose="020B0503020204020204" charset="-122"/>
                <a:ea typeface="微软雅黑" panose="020B0503020204020204" charset="-122"/>
              </a:endParaRPr>
            </a:p>
          </p:txBody>
        </p:sp>
        <p:sp>
          <p:nvSpPr>
            <p:cNvPr id="18" name="íślíḋè-Oval 13"/>
            <p:cNvSpPr/>
            <p:nvPr/>
          </p:nvSpPr>
          <p:spPr>
            <a:xfrm>
              <a:off x="1204826" y="1763322"/>
              <a:ext cx="1844275" cy="184427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defTabSz="609600"/>
              <a:r>
                <a:rPr lang="zh-CN" altLang="en-US" sz="2400" dirty="0">
                  <a:solidFill>
                    <a:srgbClr val="40AFFF"/>
                  </a:solidFill>
                  <a:latin typeface="微软雅黑" panose="020B0503020204020204" charset="-122"/>
                  <a:ea typeface="微软雅黑" panose="020B0503020204020204" charset="-122"/>
                </a:rPr>
                <a:t>解方程</a:t>
              </a:r>
            </a:p>
          </p:txBody>
        </p:sp>
        <p:grpSp>
          <p:nvGrpSpPr>
            <p:cNvPr id="19" name="组合 18"/>
            <p:cNvGrpSpPr/>
            <p:nvPr/>
          </p:nvGrpSpPr>
          <p:grpSpPr>
            <a:xfrm>
              <a:off x="1320311" y="1878807"/>
              <a:ext cx="1613305" cy="1613302"/>
              <a:chOff x="989863" y="2466975"/>
              <a:chExt cx="2151074" cy="2151070"/>
            </a:xfrm>
          </p:grpSpPr>
          <p:sp>
            <p:nvSpPr>
              <p:cNvPr id="25" name="íślíḋè-Donut 20"/>
              <p:cNvSpPr/>
              <p:nvPr/>
            </p:nvSpPr>
            <p:spPr>
              <a:xfrm>
                <a:off x="989863" y="2466975"/>
                <a:ext cx="2151074" cy="2151070"/>
              </a:xfrm>
              <a:prstGeom prst="donut">
                <a:avLst>
                  <a:gd name="adj" fmla="val 17000"/>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endParaRPr sz="2400">
                  <a:solidFill>
                    <a:prstClr val="white"/>
                  </a:solidFill>
                  <a:latin typeface="微软雅黑" panose="020B0503020204020204" charset="-122"/>
                  <a:ea typeface="微软雅黑" panose="020B0503020204020204" charset="-122"/>
                </a:endParaRPr>
              </a:p>
            </p:txBody>
          </p:sp>
          <p:sp>
            <p:nvSpPr>
              <p:cNvPr id="26" name="íślíḋè-Block Arc 21"/>
              <p:cNvSpPr/>
              <p:nvPr/>
            </p:nvSpPr>
            <p:spPr>
              <a:xfrm>
                <a:off x="989863" y="2466975"/>
                <a:ext cx="2151074" cy="2151070"/>
              </a:xfrm>
              <a:prstGeom prst="blockArc">
                <a:avLst>
                  <a:gd name="adj1" fmla="val 21117331"/>
                  <a:gd name="adj2" fmla="val 9071983"/>
                  <a:gd name="adj3" fmla="val 17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endParaRPr sz="2400">
                  <a:solidFill>
                    <a:prstClr val="white"/>
                  </a:solidFill>
                  <a:latin typeface="微软雅黑" panose="020B0503020204020204" charset="-122"/>
                  <a:ea typeface="微软雅黑" panose="020B0503020204020204" charset="-122"/>
                </a:endParaRPr>
              </a:p>
            </p:txBody>
          </p:sp>
          <p:sp>
            <p:nvSpPr>
              <p:cNvPr id="27" name="íślíḋè-Block Arc 22"/>
              <p:cNvSpPr/>
              <p:nvPr/>
            </p:nvSpPr>
            <p:spPr>
              <a:xfrm>
                <a:off x="989863" y="2466975"/>
                <a:ext cx="2151074" cy="2151070"/>
              </a:xfrm>
              <a:prstGeom prst="blockArc">
                <a:avLst>
                  <a:gd name="adj1" fmla="val 17895101"/>
                  <a:gd name="adj2" fmla="val 2443215"/>
                  <a:gd name="adj3" fmla="val 17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a:endParaRPr sz="2400">
                  <a:solidFill>
                    <a:prstClr val="white"/>
                  </a:solidFill>
                  <a:latin typeface="微软雅黑" panose="020B0503020204020204" charset="-122"/>
                  <a:ea typeface="微软雅黑" panose="020B0503020204020204" charset="-122"/>
                </a:endParaRPr>
              </a:p>
            </p:txBody>
          </p:sp>
        </p:grpSp>
        <p:cxnSp>
          <p:nvCxnSpPr>
            <p:cNvPr id="20" name="íślíḋè-Straight Connector 15"/>
            <p:cNvCxnSpPr>
              <a:stCxn id="15" idx="2"/>
              <a:endCxn id="18" idx="6"/>
            </p:cNvCxnSpPr>
            <p:nvPr/>
          </p:nvCxnSpPr>
          <p:spPr>
            <a:xfrm flipH="1">
              <a:off x="3049101" y="2685458"/>
              <a:ext cx="1128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íślíḋè-Elbow Connector 16"/>
            <p:cNvCxnSpPr>
              <a:stCxn id="16" idx="2"/>
              <a:endCxn id="18" idx="0"/>
            </p:cNvCxnSpPr>
            <p:nvPr/>
          </p:nvCxnSpPr>
          <p:spPr>
            <a:xfrm rot="10800000" flipV="1">
              <a:off x="2126964" y="1454361"/>
              <a:ext cx="2050183" cy="3089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 name="íślíḋè-Elbow Connector 17"/>
            <p:cNvCxnSpPr>
              <a:stCxn id="14" idx="2"/>
              <a:endCxn id="18" idx="4"/>
            </p:cNvCxnSpPr>
            <p:nvPr/>
          </p:nvCxnSpPr>
          <p:spPr>
            <a:xfrm rot="10800000">
              <a:off x="2126964" y="3607594"/>
              <a:ext cx="2050183" cy="37919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3" name="íślíḋè-Freeform 18"/>
            <p:cNvSpPr/>
            <p:nvPr/>
          </p:nvSpPr>
          <p:spPr bwMode="auto">
            <a:xfrm>
              <a:off x="4348401" y="1254171"/>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609600"/>
              <a:endParaRPr sz="2400">
                <a:solidFill>
                  <a:prstClr val="black"/>
                </a:solidFill>
                <a:latin typeface="微软雅黑" panose="020B0503020204020204" charset="-122"/>
                <a:ea typeface="微软雅黑" panose="020B0503020204020204" charset="-122"/>
              </a:endParaRPr>
            </a:p>
          </p:txBody>
        </p:sp>
        <p:sp>
          <p:nvSpPr>
            <p:cNvPr id="24" name="íślíḋè-Freeform 19"/>
            <p:cNvSpPr/>
            <p:nvPr/>
          </p:nvSpPr>
          <p:spPr bwMode="auto">
            <a:xfrm>
              <a:off x="4348401" y="3786599"/>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609600"/>
              <a:endParaRPr sz="2400">
                <a:solidFill>
                  <a:prstClr val="black"/>
                </a:solidFill>
                <a:latin typeface="微软雅黑" panose="020B0503020204020204" charset="-122"/>
                <a:ea typeface="微软雅黑" panose="020B0503020204020204" charset="-122"/>
              </a:endParaRPr>
            </a:p>
          </p:txBody>
        </p:sp>
      </p:grpSp>
      <p:sp>
        <p:nvSpPr>
          <p:cNvPr id="28" name="文本框 27"/>
          <p:cNvSpPr txBox="1"/>
          <p:nvPr/>
        </p:nvSpPr>
        <p:spPr>
          <a:xfrm>
            <a:off x="469901" y="304801"/>
            <a:ext cx="2984500" cy="501650"/>
          </a:xfrm>
          <a:prstGeom prst="rect">
            <a:avLst/>
          </a:prstGeom>
          <a:noFill/>
        </p:spPr>
        <p:txBody>
          <a:bodyPr wrap="square" rtlCol="0">
            <a:spAutoFit/>
          </a:bodyPr>
          <a:lstStyle/>
          <a:p>
            <a:pPr marL="457200" indent="-457200" defTabSz="609600">
              <a:buFont typeface="Wingdings" panose="05000000000000000000" pitchFamily="2" charset="2"/>
              <a:buChar char="p"/>
            </a:pPr>
            <a:r>
              <a:rPr lang="zh-CN" altLang="en-US" sz="2665" dirty="0" smtClean="0">
                <a:solidFill>
                  <a:srgbClr val="40AFFF"/>
                </a:solidFill>
                <a:latin typeface="微软雅黑" panose="020B0503020204020204" charset="-122"/>
                <a:ea typeface="微软雅黑" panose="020B0503020204020204" charset="-122"/>
              </a:rPr>
              <a:t>实现功能</a:t>
            </a:r>
            <a:endParaRPr lang="zh-CN" altLang="en-US" sz="2665" dirty="0">
              <a:solidFill>
                <a:srgbClr val="40A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925981814"/>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9592"/>
          <a:stretch>
            <a:fillRect/>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p:cNvSpPr txBox="1"/>
          <p:nvPr/>
        </p:nvSpPr>
        <p:spPr>
          <a:xfrm>
            <a:off x="469901" y="304801"/>
            <a:ext cx="2984500" cy="501650"/>
          </a:xfrm>
          <a:prstGeom prst="rect">
            <a:avLst/>
          </a:prstGeom>
          <a:noFill/>
        </p:spPr>
        <p:txBody>
          <a:bodyPr wrap="square" rtlCol="0">
            <a:spAutoFit/>
          </a:bodyPr>
          <a:lstStyle/>
          <a:p>
            <a:pPr marL="457200" indent="-457200" defTabSz="609600">
              <a:buFont typeface="Wingdings" panose="05000000000000000000" pitchFamily="2" charset="2"/>
              <a:buChar char="p"/>
            </a:pPr>
            <a:r>
              <a:rPr lang="zh-CN" altLang="en-US" sz="2665" dirty="0">
                <a:solidFill>
                  <a:srgbClr val="40AFFF"/>
                </a:solidFill>
                <a:latin typeface="微软雅黑" panose="020B0503020204020204" charset="-122"/>
                <a:ea typeface="微软雅黑" panose="020B0503020204020204" charset="-122"/>
              </a:rPr>
              <a:t>创新构想</a:t>
            </a:r>
          </a:p>
        </p:txBody>
      </p:sp>
      <p:grpSp>
        <p:nvGrpSpPr>
          <p:cNvPr id="2" name="组合 1"/>
          <p:cNvGrpSpPr/>
          <p:nvPr/>
        </p:nvGrpSpPr>
        <p:grpSpPr>
          <a:xfrm>
            <a:off x="585866" y="2135949"/>
            <a:ext cx="11085433" cy="3322786"/>
            <a:chOff x="439399" y="1601961"/>
            <a:chExt cx="8314075" cy="2492089"/>
          </a:xfrm>
        </p:grpSpPr>
        <p:sp>
          <p:nvSpPr>
            <p:cNvPr id="6" name="íṩľíḍè-文本框 37"/>
            <p:cNvSpPr txBox="1"/>
            <p:nvPr/>
          </p:nvSpPr>
          <p:spPr>
            <a:xfrm>
              <a:off x="6498984" y="1601961"/>
              <a:ext cx="468630" cy="315277"/>
            </a:xfrm>
            <a:prstGeom prst="rect">
              <a:avLst/>
            </a:prstGeom>
            <a:noFill/>
          </p:spPr>
          <p:txBody>
            <a:bodyPr wrap="none" rtlCol="0">
              <a:spAutoFit/>
            </a:bodyPr>
            <a:lstStyle/>
            <a:p>
              <a:pPr defTabSz="609600"/>
              <a:r>
                <a:rPr lang="en-US" altLang="zh-CN" sz="2135" b="1" dirty="0">
                  <a:solidFill>
                    <a:srgbClr val="40AFFF"/>
                  </a:solidFill>
                  <a:latin typeface="微软雅黑" panose="020B0503020204020204" charset="-122"/>
                  <a:ea typeface="微软雅黑" panose="020B0503020204020204" charset="-122"/>
                </a:rPr>
                <a:t>I/O</a:t>
              </a:r>
            </a:p>
          </p:txBody>
        </p:sp>
        <p:sp>
          <p:nvSpPr>
            <p:cNvPr id="7" name="íṩľíḍè-Rectangle 13"/>
            <p:cNvSpPr/>
            <p:nvPr/>
          </p:nvSpPr>
          <p:spPr>
            <a:xfrm>
              <a:off x="6498983" y="1799529"/>
              <a:ext cx="2254491" cy="953452"/>
            </a:xfrm>
            <a:prstGeom prst="rect">
              <a:avLst/>
            </a:prstGeom>
          </p:spPr>
          <p:txBody>
            <a:bodyPr wrap="square">
              <a:spAutoFit/>
            </a:bodyPr>
            <a:lstStyle/>
            <a:p>
              <a:pPr defTabSz="609600">
                <a:lnSpc>
                  <a:spcPct val="120000"/>
                </a:lnSpc>
              </a:pPr>
              <a:r>
                <a:rPr lang="zh-CN" altLang="en-US" sz="1600" dirty="0">
                  <a:solidFill>
                    <a:prstClr val="black">
                      <a:lumMod val="65000"/>
                      <a:lumOff val="35000"/>
                    </a:prstClr>
                  </a:solidFill>
                  <a:latin typeface="微软雅黑" panose="020B0503020204020204" charset="-122"/>
                  <a:ea typeface="微软雅黑" panose="020B0503020204020204" charset="-122"/>
                </a:rPr>
                <a:t>对输入合法性、求解结果状态等提示类型进行分类显示，明确告诉用户出错点或是否求解成功。</a:t>
              </a:r>
            </a:p>
          </p:txBody>
        </p:sp>
        <p:sp>
          <p:nvSpPr>
            <p:cNvPr id="8" name="íṩľíḍè-文本框 39"/>
            <p:cNvSpPr txBox="1"/>
            <p:nvPr/>
          </p:nvSpPr>
          <p:spPr>
            <a:xfrm>
              <a:off x="6364173" y="2943028"/>
              <a:ext cx="1360170" cy="315277"/>
            </a:xfrm>
            <a:prstGeom prst="rect">
              <a:avLst/>
            </a:prstGeom>
            <a:noFill/>
          </p:spPr>
          <p:txBody>
            <a:bodyPr wrap="none" rtlCol="0">
              <a:spAutoFit/>
            </a:bodyPr>
            <a:lstStyle/>
            <a:p>
              <a:pPr defTabSz="609600"/>
              <a:r>
                <a:rPr lang="zh-CN" altLang="id-ID" sz="2135" b="1" dirty="0">
                  <a:solidFill>
                    <a:srgbClr val="40AFFF"/>
                  </a:solidFill>
                  <a:latin typeface="微软雅黑" panose="020B0503020204020204" charset="-122"/>
                  <a:ea typeface="微软雅黑" panose="020B0503020204020204" charset="-122"/>
                </a:rPr>
                <a:t>求解类型拓展</a:t>
              </a:r>
            </a:p>
          </p:txBody>
        </p:sp>
        <p:sp>
          <p:nvSpPr>
            <p:cNvPr id="9" name="íṩľíḍè-Rectangle 15"/>
            <p:cNvSpPr/>
            <p:nvPr/>
          </p:nvSpPr>
          <p:spPr>
            <a:xfrm>
              <a:off x="6364173" y="3140598"/>
              <a:ext cx="2322627" cy="953452"/>
            </a:xfrm>
            <a:prstGeom prst="rect">
              <a:avLst/>
            </a:prstGeom>
          </p:spPr>
          <p:txBody>
            <a:bodyPr wrap="square">
              <a:spAutoFit/>
            </a:bodyPr>
            <a:lstStyle/>
            <a:p>
              <a:pPr defTabSz="609600">
                <a:lnSpc>
                  <a:spcPct val="120000"/>
                </a:lnSpc>
              </a:pPr>
              <a:r>
                <a:rPr lang="zh-CN" altLang="en-US" sz="1600" dirty="0">
                  <a:solidFill>
                    <a:prstClr val="black">
                      <a:lumMod val="65000"/>
                      <a:lumOff val="35000"/>
                    </a:prstClr>
                  </a:solidFill>
                  <a:latin typeface="微软雅黑" panose="020B0503020204020204" charset="-122"/>
                  <a:ea typeface="微软雅黑" panose="020B0503020204020204" charset="-122"/>
                </a:rPr>
                <a:t>对于多元方程组，在非齐次线性方程组的格式框架上，可以进一步求解未知元的指数大于</a:t>
              </a:r>
              <a:r>
                <a:rPr lang="en-US" altLang="zh-CN" sz="1600" dirty="0">
                  <a:solidFill>
                    <a:prstClr val="black">
                      <a:lumMod val="65000"/>
                      <a:lumOff val="35000"/>
                    </a:prstClr>
                  </a:solidFill>
                  <a:latin typeface="微软雅黑" panose="020B0503020204020204" charset="-122"/>
                  <a:ea typeface="微软雅黑" panose="020B0503020204020204" charset="-122"/>
                </a:rPr>
                <a:t>1</a:t>
              </a:r>
              <a:r>
                <a:rPr lang="zh-CN" altLang="en-US" sz="1600" dirty="0">
                  <a:solidFill>
                    <a:prstClr val="black">
                      <a:lumMod val="65000"/>
                      <a:lumOff val="35000"/>
                    </a:prstClr>
                  </a:solidFill>
                  <a:latin typeface="微软雅黑" panose="020B0503020204020204" charset="-122"/>
                  <a:ea typeface="微软雅黑" panose="020B0503020204020204" charset="-122"/>
                </a:rPr>
                <a:t>的方程组。</a:t>
              </a:r>
            </a:p>
          </p:txBody>
        </p:sp>
        <p:sp>
          <p:nvSpPr>
            <p:cNvPr id="10" name="íṩľíḍè-文本框 41"/>
            <p:cNvSpPr txBox="1"/>
            <p:nvPr/>
          </p:nvSpPr>
          <p:spPr>
            <a:xfrm>
              <a:off x="1605691" y="2185531"/>
              <a:ext cx="1156335" cy="315277"/>
            </a:xfrm>
            <a:prstGeom prst="rect">
              <a:avLst/>
            </a:prstGeom>
            <a:noFill/>
          </p:spPr>
          <p:txBody>
            <a:bodyPr wrap="none" rtlCol="0">
              <a:spAutoFit/>
            </a:bodyPr>
            <a:lstStyle/>
            <a:p>
              <a:pPr algn="r" defTabSz="609600"/>
              <a:r>
                <a:rPr lang="zh-CN" altLang="en-US" sz="2135" b="1" dirty="0">
                  <a:solidFill>
                    <a:srgbClr val="8B8B8B"/>
                  </a:solidFill>
                  <a:latin typeface="微软雅黑" panose="020B0503020204020204" charset="-122"/>
                  <a:ea typeface="微软雅黑" panose="020B0503020204020204" charset="-122"/>
                </a:rPr>
                <a:t>算法优越性</a:t>
              </a:r>
            </a:p>
          </p:txBody>
        </p:sp>
        <p:sp>
          <p:nvSpPr>
            <p:cNvPr id="11" name="íṩľíḍè-Rectangle 17"/>
            <p:cNvSpPr/>
            <p:nvPr/>
          </p:nvSpPr>
          <p:spPr>
            <a:xfrm>
              <a:off x="439399" y="2383101"/>
              <a:ext cx="2322626" cy="731996"/>
            </a:xfrm>
            <a:prstGeom prst="rect">
              <a:avLst/>
            </a:prstGeom>
          </p:spPr>
          <p:txBody>
            <a:bodyPr wrap="square">
              <a:spAutoFit/>
            </a:bodyPr>
            <a:lstStyle/>
            <a:p>
              <a:pPr algn="r" defTabSz="609600">
                <a:lnSpc>
                  <a:spcPct val="120000"/>
                </a:lnSpc>
              </a:pPr>
              <a:r>
                <a:rPr lang="zh-CN" altLang="en-US" sz="1600" dirty="0">
                  <a:solidFill>
                    <a:prstClr val="black">
                      <a:lumMod val="65000"/>
                      <a:lumOff val="35000"/>
                    </a:prstClr>
                  </a:solidFill>
                  <a:latin typeface="微软雅黑" panose="020B0503020204020204" charset="-122"/>
                  <a:ea typeface="微软雅黑" panose="020B0503020204020204" charset="-122"/>
                </a:rPr>
                <a:t>利用迭代法，可以达到较高的迭代次数或精度，满足用户对结果的精度需求。</a:t>
              </a:r>
            </a:p>
          </p:txBody>
        </p:sp>
      </p:grpSp>
      <p:grpSp>
        <p:nvGrpSpPr>
          <p:cNvPr id="14" name="组合 13"/>
          <p:cNvGrpSpPr/>
          <p:nvPr/>
        </p:nvGrpSpPr>
        <p:grpSpPr>
          <a:xfrm>
            <a:off x="3935882" y="1900606"/>
            <a:ext cx="4535077" cy="2778559"/>
            <a:chOff x="2943815" y="1491630"/>
            <a:chExt cx="3401308" cy="2083919"/>
          </a:xfrm>
        </p:grpSpPr>
        <p:grpSp>
          <p:nvGrpSpPr>
            <p:cNvPr id="16" name="组合 15"/>
            <p:cNvGrpSpPr/>
            <p:nvPr/>
          </p:nvGrpSpPr>
          <p:grpSpPr>
            <a:xfrm>
              <a:off x="3645698" y="2915897"/>
              <a:ext cx="1836683" cy="624310"/>
              <a:chOff x="4366280" y="2623665"/>
              <a:chExt cx="3445352" cy="1171115"/>
            </a:xfrm>
          </p:grpSpPr>
          <p:sp>
            <p:nvSpPr>
              <p:cNvPr id="33" name="îṣļîḑé-Freeform 29"/>
              <p:cNvSpPr/>
              <p:nvPr/>
            </p:nvSpPr>
            <p:spPr bwMode="auto">
              <a:xfrm>
                <a:off x="4366280" y="2981961"/>
                <a:ext cx="3445352" cy="812819"/>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rgbClr val="F6F8F8"/>
              </a:solidFill>
              <a:ln w="9525">
                <a:solidFill>
                  <a:schemeClr val="accent3"/>
                </a:solidFill>
                <a:round/>
              </a:ln>
            </p:spPr>
            <p:txBody>
              <a:bodyPr vert="horz" wrap="square" lIns="121920" tIns="60960" rIns="121920" bIns="60960" numCol="1" anchor="t" anchorCtr="0" compatLnSpc="1"/>
              <a:lstStyle/>
              <a:p>
                <a:pPr defTabSz="609600"/>
                <a:endParaRPr lang="id-ID" sz="2400" b="1" dirty="0">
                  <a:solidFill>
                    <a:prstClr val="black"/>
                  </a:solidFill>
                  <a:latin typeface="微软雅黑" panose="020B0503020204020204" charset="-122"/>
                  <a:ea typeface="微软雅黑" panose="020B0503020204020204" charset="-122"/>
                </a:endParaRPr>
              </a:p>
            </p:txBody>
          </p:sp>
          <p:sp>
            <p:nvSpPr>
              <p:cNvPr id="34" name="îṣļîḑé-Oval 30"/>
              <p:cNvSpPr/>
              <p:nvPr/>
            </p:nvSpPr>
            <p:spPr bwMode="auto">
              <a:xfrm>
                <a:off x="4366280" y="2623665"/>
                <a:ext cx="3445352" cy="692587"/>
              </a:xfrm>
              <a:prstGeom prst="ellipse">
                <a:avLst/>
              </a:prstGeom>
              <a:solidFill>
                <a:schemeClr val="accent3"/>
              </a:solidFill>
              <a:ln w="9525">
                <a:solidFill>
                  <a:schemeClr val="accent3"/>
                </a:solidFill>
                <a:round/>
              </a:ln>
            </p:spPr>
            <p:txBody>
              <a:bodyPr vert="horz" wrap="square" lIns="121920" tIns="60960" rIns="121920" bIns="60960" numCol="1" anchor="t" anchorCtr="0" compatLnSpc="1"/>
              <a:lstStyle/>
              <a:p>
                <a:pPr defTabSz="609600"/>
                <a:endParaRPr lang="id-ID" sz="2400" b="1" dirty="0">
                  <a:solidFill>
                    <a:prstClr val="black"/>
                  </a:solidFill>
                  <a:latin typeface="微软雅黑" panose="020B0503020204020204" charset="-122"/>
                  <a:ea typeface="微软雅黑" panose="020B0503020204020204" charset="-122"/>
                </a:endParaRPr>
              </a:p>
            </p:txBody>
          </p:sp>
          <p:sp>
            <p:nvSpPr>
              <p:cNvPr id="35" name="îṣļîḑé-Oval 31"/>
              <p:cNvSpPr/>
              <p:nvPr/>
            </p:nvSpPr>
            <p:spPr bwMode="auto">
              <a:xfrm>
                <a:off x="5174020" y="2838207"/>
                <a:ext cx="1829871" cy="263501"/>
              </a:xfrm>
              <a:prstGeom prst="ellipse">
                <a:avLst/>
              </a:prstGeom>
              <a:solidFill>
                <a:srgbClr val="F6F8F8"/>
              </a:solidFill>
              <a:ln>
                <a:solidFill>
                  <a:schemeClr val="accent3"/>
                </a:solidFill>
              </a:ln>
            </p:spPr>
            <p:txBody>
              <a:bodyPr vert="horz" wrap="square" lIns="121920" tIns="60960" rIns="121920" bIns="60960" numCol="1" anchor="t" anchorCtr="0" compatLnSpc="1"/>
              <a:lstStyle/>
              <a:p>
                <a:pPr defTabSz="609600"/>
                <a:endParaRPr lang="id-ID" sz="2400" b="1">
                  <a:solidFill>
                    <a:prstClr val="black"/>
                  </a:solidFill>
                  <a:latin typeface="微软雅黑" panose="020B0503020204020204" charset="-122"/>
                  <a:ea typeface="微软雅黑" panose="020B0503020204020204" charset="-122"/>
                </a:endParaRPr>
              </a:p>
            </p:txBody>
          </p:sp>
        </p:grpSp>
        <p:grpSp>
          <p:nvGrpSpPr>
            <p:cNvPr id="17" name="组合 16"/>
            <p:cNvGrpSpPr/>
            <p:nvPr/>
          </p:nvGrpSpPr>
          <p:grpSpPr>
            <a:xfrm>
              <a:off x="3511893" y="2239096"/>
              <a:ext cx="2104292" cy="715273"/>
              <a:chOff x="4366280" y="2623665"/>
              <a:chExt cx="3445352" cy="1171115"/>
            </a:xfrm>
          </p:grpSpPr>
          <p:sp>
            <p:nvSpPr>
              <p:cNvPr id="30" name="îṣļîḑé-Freeform 26"/>
              <p:cNvSpPr/>
              <p:nvPr/>
            </p:nvSpPr>
            <p:spPr bwMode="auto">
              <a:xfrm>
                <a:off x="4366280" y="2981961"/>
                <a:ext cx="3445352" cy="812819"/>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rgbClr val="F6F8F8"/>
              </a:solidFill>
              <a:ln w="9525">
                <a:solidFill>
                  <a:schemeClr val="accent4"/>
                </a:solidFill>
                <a:round/>
              </a:ln>
            </p:spPr>
            <p:txBody>
              <a:bodyPr vert="horz" wrap="square" lIns="121920" tIns="60960" rIns="121920" bIns="60960" numCol="1" anchor="t" anchorCtr="0" compatLnSpc="1"/>
              <a:lstStyle/>
              <a:p>
                <a:pPr defTabSz="609600"/>
                <a:endParaRPr lang="id-ID" sz="2400" b="1" dirty="0">
                  <a:solidFill>
                    <a:prstClr val="black"/>
                  </a:solidFill>
                  <a:latin typeface="微软雅黑" panose="020B0503020204020204" charset="-122"/>
                  <a:ea typeface="微软雅黑" panose="020B0503020204020204" charset="-122"/>
                </a:endParaRPr>
              </a:p>
            </p:txBody>
          </p:sp>
          <p:sp>
            <p:nvSpPr>
              <p:cNvPr id="31" name="îṣļîḑé-Oval 27"/>
              <p:cNvSpPr/>
              <p:nvPr/>
            </p:nvSpPr>
            <p:spPr bwMode="auto">
              <a:xfrm>
                <a:off x="4366280" y="2623665"/>
                <a:ext cx="3445352" cy="692587"/>
              </a:xfrm>
              <a:prstGeom prst="ellipse">
                <a:avLst/>
              </a:prstGeom>
              <a:solidFill>
                <a:schemeClr val="accent4"/>
              </a:solidFill>
              <a:ln w="9525">
                <a:solidFill>
                  <a:schemeClr val="accent4"/>
                </a:solidFill>
                <a:round/>
              </a:ln>
            </p:spPr>
            <p:txBody>
              <a:bodyPr vert="horz" wrap="square" lIns="121920" tIns="60960" rIns="121920" bIns="60960" numCol="1" anchor="t" anchorCtr="0" compatLnSpc="1"/>
              <a:lstStyle/>
              <a:p>
                <a:pPr defTabSz="609600"/>
                <a:endParaRPr lang="id-ID" sz="2400" b="1" dirty="0">
                  <a:solidFill>
                    <a:prstClr val="black"/>
                  </a:solidFill>
                  <a:latin typeface="微软雅黑" panose="020B0503020204020204" charset="-122"/>
                  <a:ea typeface="微软雅黑" panose="020B0503020204020204" charset="-122"/>
                </a:endParaRPr>
              </a:p>
            </p:txBody>
          </p:sp>
          <p:sp>
            <p:nvSpPr>
              <p:cNvPr id="32" name="îṣļîḑé-Oval 28"/>
              <p:cNvSpPr/>
              <p:nvPr/>
            </p:nvSpPr>
            <p:spPr bwMode="auto">
              <a:xfrm>
                <a:off x="5174021" y="2838208"/>
                <a:ext cx="1829871" cy="263500"/>
              </a:xfrm>
              <a:prstGeom prst="ellipse">
                <a:avLst/>
              </a:prstGeom>
              <a:solidFill>
                <a:srgbClr val="F6F8F8"/>
              </a:solidFill>
              <a:ln>
                <a:solidFill>
                  <a:schemeClr val="accent4"/>
                </a:solidFill>
              </a:ln>
            </p:spPr>
            <p:txBody>
              <a:bodyPr vert="horz" wrap="square" lIns="121920" tIns="60960" rIns="121920" bIns="60960" numCol="1" anchor="t" anchorCtr="0" compatLnSpc="1"/>
              <a:lstStyle/>
              <a:p>
                <a:pPr defTabSz="609600"/>
                <a:endParaRPr lang="id-ID" sz="2400" b="1">
                  <a:solidFill>
                    <a:prstClr val="black"/>
                  </a:solidFill>
                  <a:latin typeface="微软雅黑" panose="020B0503020204020204" charset="-122"/>
                  <a:ea typeface="微软雅黑" panose="020B0503020204020204" charset="-122"/>
                </a:endParaRPr>
              </a:p>
            </p:txBody>
          </p:sp>
        </p:grpSp>
        <p:grpSp>
          <p:nvGrpSpPr>
            <p:cNvPr id="18" name="组合 17"/>
            <p:cNvGrpSpPr/>
            <p:nvPr/>
          </p:nvGrpSpPr>
          <p:grpSpPr>
            <a:xfrm>
              <a:off x="3351495" y="1491630"/>
              <a:ext cx="2415213" cy="820959"/>
              <a:chOff x="4366279" y="2623664"/>
              <a:chExt cx="3445353" cy="1171116"/>
            </a:xfrm>
          </p:grpSpPr>
          <p:sp>
            <p:nvSpPr>
              <p:cNvPr id="27" name="îṣļîḑé-Freeform 23"/>
              <p:cNvSpPr/>
              <p:nvPr/>
            </p:nvSpPr>
            <p:spPr bwMode="auto">
              <a:xfrm>
                <a:off x="4366280" y="2981961"/>
                <a:ext cx="3445352" cy="812819"/>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rgbClr val="F6F8F8"/>
              </a:solidFill>
              <a:ln w="9525">
                <a:solidFill>
                  <a:schemeClr val="accent5"/>
                </a:solidFill>
                <a:round/>
              </a:ln>
            </p:spPr>
            <p:txBody>
              <a:bodyPr vert="horz" wrap="square" lIns="121920" tIns="60960" rIns="121920" bIns="60960" numCol="1" anchor="t" anchorCtr="0" compatLnSpc="1"/>
              <a:lstStyle/>
              <a:p>
                <a:pPr defTabSz="609600"/>
                <a:endParaRPr lang="id-ID" sz="2400" b="1" dirty="0">
                  <a:solidFill>
                    <a:prstClr val="black"/>
                  </a:solidFill>
                  <a:latin typeface="微软雅黑" panose="020B0503020204020204" charset="-122"/>
                  <a:ea typeface="微软雅黑" panose="020B0503020204020204" charset="-122"/>
                </a:endParaRPr>
              </a:p>
            </p:txBody>
          </p:sp>
          <p:sp>
            <p:nvSpPr>
              <p:cNvPr id="28" name="îṣļîḑé-Oval 24"/>
              <p:cNvSpPr/>
              <p:nvPr/>
            </p:nvSpPr>
            <p:spPr bwMode="auto">
              <a:xfrm>
                <a:off x="4366279" y="2623664"/>
                <a:ext cx="3445351" cy="692586"/>
              </a:xfrm>
              <a:prstGeom prst="ellipse">
                <a:avLst/>
              </a:prstGeom>
              <a:solidFill>
                <a:schemeClr val="accent5"/>
              </a:solidFill>
              <a:ln w="9525">
                <a:solidFill>
                  <a:schemeClr val="accent5"/>
                </a:solidFill>
                <a:round/>
              </a:ln>
            </p:spPr>
            <p:txBody>
              <a:bodyPr vert="horz" wrap="square" lIns="121920" tIns="60960" rIns="121920" bIns="60960" numCol="1" anchor="t" anchorCtr="0" compatLnSpc="1"/>
              <a:lstStyle/>
              <a:p>
                <a:pPr defTabSz="609600"/>
                <a:endParaRPr lang="id-ID" sz="2400" b="1" dirty="0">
                  <a:solidFill>
                    <a:prstClr val="black"/>
                  </a:solidFill>
                  <a:latin typeface="微软雅黑" panose="020B0503020204020204" charset="-122"/>
                  <a:ea typeface="微软雅黑" panose="020B0503020204020204" charset="-122"/>
                </a:endParaRPr>
              </a:p>
            </p:txBody>
          </p:sp>
          <p:sp>
            <p:nvSpPr>
              <p:cNvPr id="29" name="îṣļîḑé-Oval 25"/>
              <p:cNvSpPr/>
              <p:nvPr/>
            </p:nvSpPr>
            <p:spPr bwMode="auto">
              <a:xfrm>
                <a:off x="5174021" y="2838208"/>
                <a:ext cx="1829871" cy="263500"/>
              </a:xfrm>
              <a:prstGeom prst="ellipse">
                <a:avLst/>
              </a:prstGeom>
              <a:solidFill>
                <a:srgbClr val="F6F8F8"/>
              </a:solidFill>
              <a:ln>
                <a:solidFill>
                  <a:schemeClr val="accent5"/>
                </a:solidFill>
              </a:ln>
            </p:spPr>
            <p:txBody>
              <a:bodyPr vert="horz" wrap="square" lIns="121920" tIns="60960" rIns="121920" bIns="60960" numCol="1" anchor="t" anchorCtr="0" compatLnSpc="1"/>
              <a:lstStyle/>
              <a:p>
                <a:pPr defTabSz="609600"/>
                <a:endParaRPr lang="id-ID" sz="2400" b="1">
                  <a:solidFill>
                    <a:prstClr val="black"/>
                  </a:solidFill>
                  <a:latin typeface="微软雅黑" panose="020B0503020204020204" charset="-122"/>
                  <a:ea typeface="微软雅黑" panose="020B0503020204020204" charset="-122"/>
                </a:endParaRPr>
              </a:p>
            </p:txBody>
          </p:sp>
        </p:grpSp>
        <p:cxnSp>
          <p:nvCxnSpPr>
            <p:cNvPr id="19" name="îṣļîḑé-Straight Connector 7"/>
            <p:cNvCxnSpPr/>
            <p:nvPr/>
          </p:nvCxnSpPr>
          <p:spPr>
            <a:xfrm>
              <a:off x="5894281" y="1885266"/>
              <a:ext cx="450842" cy="0"/>
            </a:xfrm>
            <a:prstGeom prst="line">
              <a:avLst/>
            </a:prstGeom>
            <a:ln w="12700">
              <a:solidFill>
                <a:schemeClr val="tx1">
                  <a:lumMod val="60000"/>
                  <a:lumOff val="4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0" name="îṣļîḑé-文本框 29"/>
            <p:cNvSpPr txBox="1"/>
            <p:nvPr/>
          </p:nvSpPr>
          <p:spPr>
            <a:xfrm>
              <a:off x="3931443" y="2013597"/>
              <a:ext cx="1283090" cy="346249"/>
            </a:xfrm>
            <a:prstGeom prst="rect">
              <a:avLst/>
            </a:prstGeom>
            <a:noFill/>
          </p:spPr>
          <p:txBody>
            <a:bodyPr wrap="square" rtlCol="0">
              <a:spAutoFit/>
            </a:bodyPr>
            <a:lstStyle/>
            <a:p>
              <a:pPr algn="ctr" defTabSz="609600"/>
              <a:r>
                <a:rPr lang="en-US" sz="2400" b="1" dirty="0">
                  <a:solidFill>
                    <a:prstClr val="black"/>
                  </a:solidFill>
                  <a:latin typeface="微软雅黑" panose="020B0503020204020204" charset="-122"/>
                  <a:ea typeface="微软雅黑" panose="020B0503020204020204" charset="-122"/>
                </a:rPr>
                <a:t>01</a:t>
              </a:r>
            </a:p>
          </p:txBody>
        </p:sp>
        <p:cxnSp>
          <p:nvCxnSpPr>
            <p:cNvPr id="21" name="îṣļîḑé-Straight Connector 9"/>
            <p:cNvCxnSpPr/>
            <p:nvPr/>
          </p:nvCxnSpPr>
          <p:spPr>
            <a:xfrm>
              <a:off x="5697037" y="3175331"/>
              <a:ext cx="450842" cy="0"/>
            </a:xfrm>
            <a:prstGeom prst="line">
              <a:avLst/>
            </a:prstGeom>
            <a:ln w="12700">
              <a:solidFill>
                <a:schemeClr val="tx1">
                  <a:lumMod val="60000"/>
                  <a:lumOff val="4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22" name="îṣļîḑé-Straight Connector 10"/>
            <p:cNvCxnSpPr/>
            <p:nvPr/>
          </p:nvCxnSpPr>
          <p:spPr>
            <a:xfrm flipH="1">
              <a:off x="2943815" y="2584142"/>
              <a:ext cx="450842" cy="0"/>
            </a:xfrm>
            <a:prstGeom prst="line">
              <a:avLst/>
            </a:prstGeom>
            <a:ln w="12700">
              <a:solidFill>
                <a:schemeClr val="tx1">
                  <a:lumMod val="60000"/>
                  <a:lumOff val="4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4" name="íṩľíḍè-文本框 45"/>
            <p:cNvSpPr txBox="1"/>
            <p:nvPr/>
          </p:nvSpPr>
          <p:spPr>
            <a:xfrm>
              <a:off x="3931443" y="2674867"/>
              <a:ext cx="1283090" cy="315423"/>
            </a:xfrm>
            <a:prstGeom prst="rect">
              <a:avLst/>
            </a:prstGeom>
            <a:noFill/>
          </p:spPr>
          <p:txBody>
            <a:bodyPr wrap="square" rtlCol="0">
              <a:spAutoFit/>
            </a:bodyPr>
            <a:lstStyle/>
            <a:p>
              <a:pPr algn="ctr" defTabSz="609600"/>
              <a:r>
                <a:rPr lang="en-US" sz="2135" b="1" dirty="0">
                  <a:solidFill>
                    <a:prstClr val="black"/>
                  </a:solidFill>
                  <a:latin typeface="微软雅黑" panose="020B0503020204020204" charset="-122"/>
                  <a:ea typeface="微软雅黑" panose="020B0503020204020204" charset="-122"/>
                </a:rPr>
                <a:t>02</a:t>
              </a:r>
            </a:p>
          </p:txBody>
        </p:sp>
        <p:sp>
          <p:nvSpPr>
            <p:cNvPr id="25" name="íṩľíḍè-文本框 46"/>
            <p:cNvSpPr txBox="1"/>
            <p:nvPr/>
          </p:nvSpPr>
          <p:spPr>
            <a:xfrm>
              <a:off x="3931443" y="3290807"/>
              <a:ext cx="1283090" cy="284742"/>
            </a:xfrm>
            <a:prstGeom prst="rect">
              <a:avLst/>
            </a:prstGeom>
            <a:noFill/>
          </p:spPr>
          <p:txBody>
            <a:bodyPr wrap="square" rtlCol="0">
              <a:spAutoFit/>
            </a:bodyPr>
            <a:lstStyle/>
            <a:p>
              <a:pPr algn="ctr" defTabSz="609600"/>
              <a:r>
                <a:rPr lang="en-US" sz="1865" b="1" dirty="0">
                  <a:solidFill>
                    <a:prstClr val="black"/>
                  </a:solidFill>
                  <a:latin typeface="微软雅黑" panose="020B0503020204020204" charset="-122"/>
                  <a:ea typeface="微软雅黑" panose="020B0503020204020204" charset="-122"/>
                </a:rPr>
                <a:t>03</a:t>
              </a:r>
              <a:endParaRPr lang="id-ID" sz="1865" b="1" dirty="0">
                <a:solidFill>
                  <a:prstClr val="black"/>
                </a:solidFill>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1570509155"/>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3910510"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a:solidFill>
                  <a:srgbClr val="40AFFF"/>
                </a:solidFill>
              </a:rPr>
              <a:t>函数</a:t>
            </a:r>
            <a:r>
              <a:rPr lang="zh-CN" altLang="en-US" sz="2667" dirty="0" smtClean="0">
                <a:solidFill>
                  <a:srgbClr val="40AFFF"/>
                </a:solidFill>
              </a:rPr>
              <a:t>绘图：</a:t>
            </a:r>
            <a:r>
              <a:rPr lang="zh-CN" altLang="en-US" sz="2667" dirty="0" smtClean="0">
                <a:solidFill>
                  <a:srgbClr val="40AFFF"/>
                </a:solidFill>
                <a:latin typeface="微软雅黑"/>
                <a:ea typeface="微软雅黑"/>
              </a:rPr>
              <a:t>一元函数</a:t>
            </a:r>
            <a:endParaRPr lang="zh-CN" altLang="en-US" sz="2667" dirty="0">
              <a:solidFill>
                <a:srgbClr val="40AFFF"/>
              </a:solidFill>
              <a:latin typeface="微软雅黑"/>
              <a:ea typeface="微软雅黑"/>
            </a:endParaRPr>
          </a:p>
        </p:txBody>
      </p:sp>
      <p:grpSp>
        <p:nvGrpSpPr>
          <p:cNvPr id="7" name="Group 103">
            <a:extLst>
              <a:ext uri="{FF2B5EF4-FFF2-40B4-BE49-F238E27FC236}">
                <a16:creationId xmlns:a16="http://schemas.microsoft.com/office/drawing/2014/main" id="{C92B2A80-1483-4F86-AA95-292923D5B12F}"/>
              </a:ext>
            </a:extLst>
          </p:cNvPr>
          <p:cNvGrpSpPr/>
          <p:nvPr/>
        </p:nvGrpSpPr>
        <p:grpSpPr>
          <a:xfrm>
            <a:off x="387942" y="3449663"/>
            <a:ext cx="5144231" cy="725915"/>
            <a:chOff x="5403632" y="1998273"/>
            <a:chExt cx="5144231" cy="725915"/>
          </a:xfrm>
        </p:grpSpPr>
        <p:grpSp>
          <p:nvGrpSpPr>
            <p:cNvPr id="8" name="Group 125">
              <a:extLst>
                <a:ext uri="{FF2B5EF4-FFF2-40B4-BE49-F238E27FC236}">
                  <a16:creationId xmlns:a16="http://schemas.microsoft.com/office/drawing/2014/main" id="{778EBA8A-B271-4BDB-8D26-06822F3AC470}"/>
                </a:ext>
              </a:extLst>
            </p:cNvPr>
            <p:cNvGrpSpPr/>
            <p:nvPr/>
          </p:nvGrpSpPr>
          <p:grpSpPr>
            <a:xfrm>
              <a:off x="5403632" y="2028913"/>
              <a:ext cx="399214" cy="399214"/>
              <a:chOff x="0" y="0"/>
              <a:chExt cx="767929" cy="767929"/>
            </a:xfrm>
          </p:grpSpPr>
          <p:sp>
            <p:nvSpPr>
              <p:cNvPr id="12" name="Freeform: Shape 129">
                <a:extLst>
                  <a:ext uri="{FF2B5EF4-FFF2-40B4-BE49-F238E27FC236}">
                    <a16:creationId xmlns:a16="http://schemas.microsoft.com/office/drawing/2014/main" id="{D5FFAE22-786A-4334-8E2A-D1C3823CC1A7}"/>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13" name="Freeform: Shape 130">
                <a:extLst>
                  <a:ext uri="{FF2B5EF4-FFF2-40B4-BE49-F238E27FC236}">
                    <a16:creationId xmlns:a16="http://schemas.microsoft.com/office/drawing/2014/main" id="{07BB6A61-1F29-4AE5-AE8B-03F444335300}"/>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9" name="Group 126">
              <a:extLst>
                <a:ext uri="{FF2B5EF4-FFF2-40B4-BE49-F238E27FC236}">
                  <a16:creationId xmlns:a16="http://schemas.microsoft.com/office/drawing/2014/main" id="{31CAE755-ADDF-414E-86F9-137D431A09F6}"/>
                </a:ext>
              </a:extLst>
            </p:cNvPr>
            <p:cNvGrpSpPr/>
            <p:nvPr/>
          </p:nvGrpSpPr>
          <p:grpSpPr>
            <a:xfrm>
              <a:off x="5802845" y="1998273"/>
              <a:ext cx="4745018" cy="725915"/>
              <a:chOff x="6729846" y="3935367"/>
              <a:chExt cx="4745018" cy="725915"/>
            </a:xfrm>
          </p:grpSpPr>
          <p:sp>
            <p:nvSpPr>
              <p:cNvPr id="10" name="Rectangle 127">
                <a:extLst>
                  <a:ext uri="{FF2B5EF4-FFF2-40B4-BE49-F238E27FC236}">
                    <a16:creationId xmlns:a16="http://schemas.microsoft.com/office/drawing/2014/main" id="{5E867B21-A423-46BF-9FB0-C2F6D042C063}"/>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smtClean="0">
                    <a:solidFill>
                      <a:srgbClr val="40AFFF"/>
                    </a:solidFill>
                    <a:latin typeface="微软雅黑" panose="020B0503020204020204" pitchFamily="34" charset="-122"/>
                    <a:ea typeface="微软雅黑" panose="020B0503020204020204" pitchFamily="34" charset="-122"/>
                  </a:rPr>
                  <a:t>特征值标识</a:t>
                </a:r>
                <a:endParaRPr lang="zh-CN" altLang="en-US" sz="2133" b="1" dirty="0">
                  <a:solidFill>
                    <a:srgbClr val="40AFFF"/>
                  </a:solidFill>
                  <a:latin typeface="微软雅黑" panose="020B0503020204020204" pitchFamily="34" charset="-122"/>
                  <a:ea typeface="微软雅黑" panose="020B0503020204020204" pitchFamily="34" charset="-122"/>
                </a:endParaRPr>
              </a:p>
            </p:txBody>
          </p:sp>
          <p:sp>
            <p:nvSpPr>
              <p:cNvPr id="11" name="Rectangle 128">
                <a:extLst>
                  <a:ext uri="{FF2B5EF4-FFF2-40B4-BE49-F238E27FC236}">
                    <a16:creationId xmlns:a16="http://schemas.microsoft.com/office/drawing/2014/main" id="{7C6E00B3-EBC5-432B-9E5A-78C63A56EA0A}"/>
                  </a:ext>
                </a:extLst>
              </p:cNvPr>
              <p:cNvSpPr/>
              <p:nvPr/>
            </p:nvSpPr>
            <p:spPr>
              <a:xfrm>
                <a:off x="6729846" y="4176212"/>
                <a:ext cx="4745018" cy="485070"/>
              </a:xfrm>
              <a:prstGeom prst="rect">
                <a:avLst/>
              </a:prstGeom>
            </p:spPr>
            <p:txBody>
              <a:bodyPr wrap="square" lIns="192000" tIns="0" rIns="192000" bIns="0" anchor="t">
                <a:noAutofit/>
              </a:bodyPr>
              <a:lstStyle/>
              <a:p>
                <a:pPr defTabSz="609585">
                  <a:lnSpc>
                    <a:spcPct val="120000"/>
                  </a:lnSpc>
                </a:pP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对</a:t>
                </a:r>
                <a:r>
                  <a:rPr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rPr>
                  <a:t>F(x) = 0</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的直线进行了用虚线进行了标识，并指出了</a:t>
                </a:r>
                <a:r>
                  <a:rPr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rPr>
                  <a:t>F(x)</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在定义域区间的最大、最小值。</a:t>
                </a:r>
                <a:endParaRPr lang="zh-CN" altLang="en-US" sz="1600" dirty="0">
                  <a:solidFill>
                    <a:prstClr val="black">
                      <a:lumMod val="100000"/>
                    </a:prstClr>
                  </a:solidFill>
                  <a:latin typeface="微软雅黑" panose="020B0503020204020204" pitchFamily="34" charset="-122"/>
                  <a:ea typeface="微软雅黑" panose="020B0503020204020204" pitchFamily="34" charset="-122"/>
                </a:endParaRPr>
              </a:p>
            </p:txBody>
          </p:sp>
        </p:grpSp>
      </p:grpSp>
      <p:grpSp>
        <p:nvGrpSpPr>
          <p:cNvPr id="14" name="Group 104">
            <a:extLst>
              <a:ext uri="{FF2B5EF4-FFF2-40B4-BE49-F238E27FC236}">
                <a16:creationId xmlns:a16="http://schemas.microsoft.com/office/drawing/2014/main" id="{7B6265FA-7C8E-458A-9BC2-76297D323C3A}"/>
              </a:ext>
            </a:extLst>
          </p:cNvPr>
          <p:cNvGrpSpPr/>
          <p:nvPr/>
        </p:nvGrpSpPr>
        <p:grpSpPr>
          <a:xfrm>
            <a:off x="387941" y="4699931"/>
            <a:ext cx="5155259" cy="725915"/>
            <a:chOff x="5403632" y="2988092"/>
            <a:chExt cx="5155259" cy="725915"/>
          </a:xfrm>
        </p:grpSpPr>
        <p:grpSp>
          <p:nvGrpSpPr>
            <p:cNvPr id="15" name="Group 119">
              <a:extLst>
                <a:ext uri="{FF2B5EF4-FFF2-40B4-BE49-F238E27FC236}">
                  <a16:creationId xmlns:a16="http://schemas.microsoft.com/office/drawing/2014/main" id="{231DC22A-6A0C-4A6B-832D-20011B0D1380}"/>
                </a:ext>
              </a:extLst>
            </p:cNvPr>
            <p:cNvGrpSpPr/>
            <p:nvPr/>
          </p:nvGrpSpPr>
          <p:grpSpPr>
            <a:xfrm>
              <a:off x="5403632" y="3066578"/>
              <a:ext cx="399214" cy="399214"/>
              <a:chOff x="0" y="0"/>
              <a:chExt cx="767929" cy="767929"/>
            </a:xfrm>
          </p:grpSpPr>
          <p:sp>
            <p:nvSpPr>
              <p:cNvPr id="19" name="Freeform: Shape 123">
                <a:extLst>
                  <a:ext uri="{FF2B5EF4-FFF2-40B4-BE49-F238E27FC236}">
                    <a16:creationId xmlns:a16="http://schemas.microsoft.com/office/drawing/2014/main" id="{F1AF9711-5D9D-433A-B02F-39A80EC44EC3}"/>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20" name="Freeform: Shape 124">
                <a:extLst>
                  <a:ext uri="{FF2B5EF4-FFF2-40B4-BE49-F238E27FC236}">
                    <a16:creationId xmlns:a16="http://schemas.microsoft.com/office/drawing/2014/main" id="{F617DCBE-E49E-4C18-B0CE-374551AC9E47}"/>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16" name="Group 120">
              <a:extLst>
                <a:ext uri="{FF2B5EF4-FFF2-40B4-BE49-F238E27FC236}">
                  <a16:creationId xmlns:a16="http://schemas.microsoft.com/office/drawing/2014/main" id="{5F29E098-E4D6-449D-B47C-BC24CD125FF7}"/>
                </a:ext>
              </a:extLst>
            </p:cNvPr>
            <p:cNvGrpSpPr/>
            <p:nvPr/>
          </p:nvGrpSpPr>
          <p:grpSpPr>
            <a:xfrm>
              <a:off x="5813873" y="2988092"/>
              <a:ext cx="4745018" cy="725915"/>
              <a:chOff x="6729846" y="3935367"/>
              <a:chExt cx="4745018" cy="725915"/>
            </a:xfrm>
          </p:grpSpPr>
          <p:sp>
            <p:nvSpPr>
              <p:cNvPr id="17" name="Rectangle 121">
                <a:extLst>
                  <a:ext uri="{FF2B5EF4-FFF2-40B4-BE49-F238E27FC236}">
                    <a16:creationId xmlns:a16="http://schemas.microsoft.com/office/drawing/2014/main" id="{D09B2FF6-D592-4C2F-B8C2-01BAC1848A66}"/>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smtClean="0">
                    <a:solidFill>
                      <a:srgbClr val="8B8B8B"/>
                    </a:solidFill>
                    <a:latin typeface="微软雅黑" panose="020B0503020204020204" pitchFamily="34" charset="-122"/>
                    <a:ea typeface="微软雅黑" panose="020B0503020204020204" pitchFamily="34" charset="-122"/>
                  </a:rPr>
                  <a:t>实时坐标转化</a:t>
                </a:r>
                <a:endParaRPr lang="zh-CN" altLang="en-US" sz="2133" b="1" dirty="0">
                  <a:solidFill>
                    <a:srgbClr val="8B8B8B"/>
                  </a:solidFill>
                  <a:latin typeface="微软雅黑" panose="020B0503020204020204" pitchFamily="34" charset="-122"/>
                  <a:ea typeface="微软雅黑" panose="020B0503020204020204" pitchFamily="34" charset="-122"/>
                </a:endParaRPr>
              </a:p>
            </p:txBody>
          </p:sp>
          <p:sp>
            <p:nvSpPr>
              <p:cNvPr id="18" name="Rectangle 122">
                <a:extLst>
                  <a:ext uri="{FF2B5EF4-FFF2-40B4-BE49-F238E27FC236}">
                    <a16:creationId xmlns:a16="http://schemas.microsoft.com/office/drawing/2014/main" id="{595BA33F-6CE8-4692-8037-A118CC356737}"/>
                  </a:ext>
                </a:extLst>
              </p:cNvPr>
              <p:cNvSpPr/>
              <p:nvPr/>
            </p:nvSpPr>
            <p:spPr>
              <a:xfrm>
                <a:off x="6729846" y="4176212"/>
                <a:ext cx="4745018" cy="485070"/>
              </a:xfrm>
              <a:prstGeom prst="rect">
                <a:avLst/>
              </a:prstGeom>
            </p:spPr>
            <p:txBody>
              <a:bodyPr wrap="square" lIns="192000" tIns="0" rIns="192000" bIns="0" anchor="t">
                <a:noAutofit/>
              </a:bodyPr>
              <a:lstStyle/>
              <a:p>
                <a:pPr defTabSz="609585">
                  <a:lnSpc>
                    <a:spcPct val="120000"/>
                  </a:lnSpc>
                </a:pP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对鼠标所在的画框内的点进行实时坐标转化，显示出鼠标位置所在点于图像中对应的</a:t>
                </a:r>
                <a:r>
                  <a:rPr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rPr>
                  <a:t>x</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a:t>
                </a:r>
                <a:r>
                  <a:rPr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rPr>
                  <a:t>y</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和</a:t>
                </a:r>
                <a:r>
                  <a:rPr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rPr>
                  <a:t>F(x)</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的具体数值，以方便用户对函数的具体值以及走向有更直观的体验。</a:t>
                </a:r>
                <a:endParaRPr lang="zh-CN" altLang="en-US" sz="1600" dirty="0">
                  <a:solidFill>
                    <a:prstClr val="black">
                      <a:lumMod val="100000"/>
                    </a:prstClr>
                  </a:solidFill>
                  <a:latin typeface="微软雅黑" panose="020B0503020204020204" pitchFamily="34" charset="-122"/>
                  <a:ea typeface="微软雅黑" panose="020B0503020204020204" pitchFamily="34" charset="-122"/>
                </a:endParaRPr>
              </a:p>
            </p:txBody>
          </p:sp>
        </p:grpSp>
      </p:grpSp>
      <p:sp>
        <p:nvSpPr>
          <p:cNvPr id="28" name="文本框 28">
            <a:extLst>
              <a:ext uri="{FF2B5EF4-FFF2-40B4-BE49-F238E27FC236}">
                <a16:creationId xmlns:a16="http://schemas.microsoft.com/office/drawing/2014/main" id="{D09CF587-C32B-4A80-B159-DBB97D7A3732}"/>
              </a:ext>
            </a:extLst>
          </p:cNvPr>
          <p:cNvSpPr txBox="1">
            <a:spLocks noChangeArrowheads="1"/>
          </p:cNvSpPr>
          <p:nvPr/>
        </p:nvSpPr>
        <p:spPr bwMode="auto">
          <a:xfrm>
            <a:off x="880096" y="1465598"/>
            <a:ext cx="3794036" cy="152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defTabSz="609585" fontAlgn="ctr"/>
            <a:r>
              <a:rPr lang="zh-CN" altLang="en-US" sz="1867" dirty="0" smtClean="0">
                <a:solidFill>
                  <a:prstClr val="black">
                    <a:lumMod val="65000"/>
                    <a:lumOff val="35000"/>
                  </a:prstClr>
                </a:solidFill>
                <a:latin typeface="微软雅黑" panose="020B0503020204020204" pitchFamily="34" charset="-122"/>
              </a:rPr>
              <a:t>总体功能：基于一元函数绘制出定义域内的平面函数图像。</a:t>
            </a:r>
            <a:endParaRPr lang="en-US" altLang="zh-CN" sz="1867" dirty="0" smtClean="0">
              <a:solidFill>
                <a:prstClr val="black">
                  <a:lumMod val="65000"/>
                  <a:lumOff val="35000"/>
                </a:prstClr>
              </a:solidFill>
              <a:latin typeface="微软雅黑" panose="020B0503020204020204" pitchFamily="34" charset="-122"/>
            </a:endParaRPr>
          </a:p>
          <a:p>
            <a:pPr defTabSz="609585" fontAlgn="ctr"/>
            <a:r>
              <a:rPr lang="zh-CN" altLang="en-US" sz="1867" dirty="0" smtClean="0">
                <a:solidFill>
                  <a:prstClr val="black">
                    <a:lumMod val="65000"/>
                    <a:lumOff val="35000"/>
                  </a:prstClr>
                </a:solidFill>
                <a:latin typeface="微软雅黑" panose="020B0503020204020204" pitchFamily="34" charset="-122"/>
              </a:rPr>
              <a:t>输入：函数体</a:t>
            </a:r>
            <a:r>
              <a:rPr lang="en-US" altLang="zh-CN" sz="1867" dirty="0" smtClean="0">
                <a:solidFill>
                  <a:prstClr val="black">
                    <a:lumMod val="65000"/>
                    <a:lumOff val="35000"/>
                  </a:prstClr>
                </a:solidFill>
                <a:latin typeface="微软雅黑" panose="020B0503020204020204" pitchFamily="34" charset="-122"/>
              </a:rPr>
              <a:t>F(x)</a:t>
            </a:r>
            <a:r>
              <a:rPr lang="zh-CN" altLang="en-US" sz="1867" dirty="0" smtClean="0">
                <a:solidFill>
                  <a:prstClr val="black">
                    <a:lumMod val="65000"/>
                    <a:lumOff val="35000"/>
                  </a:prstClr>
                </a:solidFill>
                <a:latin typeface="微软雅黑" panose="020B0503020204020204" pitchFamily="34" charset="-122"/>
              </a:rPr>
              <a:t>，定义域（</a:t>
            </a:r>
            <a:r>
              <a:rPr lang="en-US" altLang="zh-CN" sz="1867" dirty="0" smtClean="0">
                <a:solidFill>
                  <a:prstClr val="black">
                    <a:lumMod val="65000"/>
                    <a:lumOff val="35000"/>
                  </a:prstClr>
                </a:solidFill>
                <a:latin typeface="微软雅黑" panose="020B0503020204020204" pitchFamily="34" charset="-122"/>
              </a:rPr>
              <a:t>x</a:t>
            </a:r>
            <a:r>
              <a:rPr lang="zh-CN" altLang="en-US" sz="1867" dirty="0" smtClean="0">
                <a:solidFill>
                  <a:prstClr val="black">
                    <a:lumMod val="65000"/>
                    <a:lumOff val="35000"/>
                  </a:prstClr>
                </a:solidFill>
                <a:latin typeface="微软雅黑" panose="020B0503020204020204" pitchFamily="34" charset="-122"/>
              </a:rPr>
              <a:t>范围），画笔颜色（默认为黑）。</a:t>
            </a:r>
            <a:endParaRPr lang="en-US" altLang="zh-CN" sz="1867" dirty="0" smtClean="0">
              <a:solidFill>
                <a:prstClr val="black">
                  <a:lumMod val="65000"/>
                  <a:lumOff val="35000"/>
                </a:prstClr>
              </a:solidFill>
              <a:latin typeface="微软雅黑" panose="020B0503020204020204" pitchFamily="34" charset="-122"/>
            </a:endParaRPr>
          </a:p>
          <a:p>
            <a:pPr defTabSz="609585" fontAlgn="ctr"/>
            <a:r>
              <a:rPr lang="zh-CN" altLang="en-US" sz="1867" dirty="0" smtClean="0">
                <a:solidFill>
                  <a:prstClr val="black">
                    <a:lumMod val="65000"/>
                    <a:lumOff val="35000"/>
                  </a:prstClr>
                </a:solidFill>
                <a:latin typeface="微软雅黑" panose="020B0503020204020204" pitchFamily="34" charset="-122"/>
              </a:rPr>
              <a:t>输出：函数图像及特征信息。</a:t>
            </a:r>
            <a:endParaRPr lang="en-US" altLang="zh-CN" sz="1867" dirty="0">
              <a:solidFill>
                <a:prstClr val="black">
                  <a:lumMod val="65000"/>
                  <a:lumOff val="35000"/>
                </a:prstClr>
              </a:solidFill>
              <a:latin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5554227" y="450833"/>
            <a:ext cx="6338888" cy="6058939"/>
          </a:xfrm>
          <a:prstGeom prst="rect">
            <a:avLst/>
          </a:prstGeom>
        </p:spPr>
      </p:pic>
    </p:spTree>
    <p:extLst>
      <p:ext uri="{BB962C8B-B14F-4D97-AF65-F5344CB8AC3E}">
        <p14:creationId xmlns:p14="http://schemas.microsoft.com/office/powerpoint/2010/main" val="781710277"/>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4058556"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a:solidFill>
                  <a:srgbClr val="40AFFF"/>
                </a:solidFill>
              </a:rPr>
              <a:t>函数绘图</a:t>
            </a:r>
            <a:r>
              <a:rPr lang="zh-CN" altLang="en-US" sz="2667" dirty="0" smtClean="0">
                <a:solidFill>
                  <a:srgbClr val="40AFFF"/>
                </a:solidFill>
              </a:rPr>
              <a:t>：二元</a:t>
            </a:r>
            <a:r>
              <a:rPr lang="zh-CN" altLang="en-US" sz="2667" dirty="0">
                <a:solidFill>
                  <a:srgbClr val="40AFFF"/>
                </a:solidFill>
              </a:rPr>
              <a:t>函数</a:t>
            </a:r>
          </a:p>
        </p:txBody>
      </p:sp>
      <p:grpSp>
        <p:nvGrpSpPr>
          <p:cNvPr id="7" name="Group 103">
            <a:extLst>
              <a:ext uri="{FF2B5EF4-FFF2-40B4-BE49-F238E27FC236}">
                <a16:creationId xmlns:a16="http://schemas.microsoft.com/office/drawing/2014/main" id="{C92B2A80-1483-4F86-AA95-292923D5B12F}"/>
              </a:ext>
            </a:extLst>
          </p:cNvPr>
          <p:cNvGrpSpPr/>
          <p:nvPr/>
        </p:nvGrpSpPr>
        <p:grpSpPr>
          <a:xfrm>
            <a:off x="387942" y="3449663"/>
            <a:ext cx="5144231" cy="725915"/>
            <a:chOff x="5403632" y="1998273"/>
            <a:chExt cx="5144231" cy="725915"/>
          </a:xfrm>
        </p:grpSpPr>
        <p:grpSp>
          <p:nvGrpSpPr>
            <p:cNvPr id="8" name="Group 125">
              <a:extLst>
                <a:ext uri="{FF2B5EF4-FFF2-40B4-BE49-F238E27FC236}">
                  <a16:creationId xmlns:a16="http://schemas.microsoft.com/office/drawing/2014/main" id="{778EBA8A-B271-4BDB-8D26-06822F3AC470}"/>
                </a:ext>
              </a:extLst>
            </p:cNvPr>
            <p:cNvGrpSpPr/>
            <p:nvPr/>
          </p:nvGrpSpPr>
          <p:grpSpPr>
            <a:xfrm>
              <a:off x="5403632" y="2028913"/>
              <a:ext cx="399214" cy="399214"/>
              <a:chOff x="0" y="0"/>
              <a:chExt cx="767929" cy="767929"/>
            </a:xfrm>
          </p:grpSpPr>
          <p:sp>
            <p:nvSpPr>
              <p:cNvPr id="12" name="Freeform: Shape 129">
                <a:extLst>
                  <a:ext uri="{FF2B5EF4-FFF2-40B4-BE49-F238E27FC236}">
                    <a16:creationId xmlns:a16="http://schemas.microsoft.com/office/drawing/2014/main" id="{D5FFAE22-786A-4334-8E2A-D1C3823CC1A7}"/>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13" name="Freeform: Shape 130">
                <a:extLst>
                  <a:ext uri="{FF2B5EF4-FFF2-40B4-BE49-F238E27FC236}">
                    <a16:creationId xmlns:a16="http://schemas.microsoft.com/office/drawing/2014/main" id="{07BB6A61-1F29-4AE5-AE8B-03F444335300}"/>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9" name="Group 126">
              <a:extLst>
                <a:ext uri="{FF2B5EF4-FFF2-40B4-BE49-F238E27FC236}">
                  <a16:creationId xmlns:a16="http://schemas.microsoft.com/office/drawing/2014/main" id="{31CAE755-ADDF-414E-86F9-137D431A09F6}"/>
                </a:ext>
              </a:extLst>
            </p:cNvPr>
            <p:cNvGrpSpPr/>
            <p:nvPr/>
          </p:nvGrpSpPr>
          <p:grpSpPr>
            <a:xfrm>
              <a:off x="5802845" y="1998273"/>
              <a:ext cx="4745018" cy="725915"/>
              <a:chOff x="6729846" y="3935367"/>
              <a:chExt cx="4745018" cy="725915"/>
            </a:xfrm>
          </p:grpSpPr>
          <p:sp>
            <p:nvSpPr>
              <p:cNvPr id="10" name="Rectangle 127">
                <a:extLst>
                  <a:ext uri="{FF2B5EF4-FFF2-40B4-BE49-F238E27FC236}">
                    <a16:creationId xmlns:a16="http://schemas.microsoft.com/office/drawing/2014/main" id="{5E867B21-A423-46BF-9FB0-C2F6D042C063}"/>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smtClean="0">
                    <a:solidFill>
                      <a:srgbClr val="40AFFF"/>
                    </a:solidFill>
                    <a:latin typeface="微软雅黑" panose="020B0503020204020204" pitchFamily="34" charset="-122"/>
                    <a:ea typeface="微软雅黑" panose="020B0503020204020204" pitchFamily="34" charset="-122"/>
                  </a:rPr>
                  <a:t>特征值标识</a:t>
                </a:r>
                <a:endParaRPr lang="zh-CN" altLang="en-US" sz="2133" b="1" dirty="0">
                  <a:solidFill>
                    <a:srgbClr val="40AFFF"/>
                  </a:solidFill>
                  <a:latin typeface="微软雅黑" panose="020B0503020204020204" pitchFamily="34" charset="-122"/>
                  <a:ea typeface="微软雅黑" panose="020B0503020204020204" pitchFamily="34" charset="-122"/>
                </a:endParaRPr>
              </a:p>
            </p:txBody>
          </p:sp>
          <p:sp>
            <p:nvSpPr>
              <p:cNvPr id="11" name="Rectangle 128">
                <a:extLst>
                  <a:ext uri="{FF2B5EF4-FFF2-40B4-BE49-F238E27FC236}">
                    <a16:creationId xmlns:a16="http://schemas.microsoft.com/office/drawing/2014/main" id="{7C6E00B3-EBC5-432B-9E5A-78C63A56EA0A}"/>
                  </a:ext>
                </a:extLst>
              </p:cNvPr>
              <p:cNvSpPr/>
              <p:nvPr/>
            </p:nvSpPr>
            <p:spPr>
              <a:xfrm>
                <a:off x="6729846" y="4176212"/>
                <a:ext cx="4745018" cy="485070"/>
              </a:xfrm>
              <a:prstGeom prst="rect">
                <a:avLst/>
              </a:prstGeom>
            </p:spPr>
            <p:txBody>
              <a:bodyPr wrap="square" lIns="192000" tIns="0" rIns="192000" bIns="0" anchor="t">
                <a:noAutofit/>
              </a:bodyPr>
              <a:lstStyle/>
              <a:p>
                <a:pPr defTabSz="609585">
                  <a:lnSpc>
                    <a:spcPct val="120000"/>
                  </a:lnSpc>
                </a:pP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指出了</a:t>
                </a:r>
                <a:r>
                  <a:rPr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rPr>
                  <a:t>x</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a:t>
                </a:r>
                <a:r>
                  <a:rPr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rPr>
                  <a:t>y</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的变化趋势（定义域），以及</a:t>
                </a:r>
                <a:r>
                  <a:rPr lang="en-US" altLang="zh-CN" sz="1600" dirty="0" smtClean="0">
                    <a:solidFill>
                      <a:prstClr val="black">
                        <a:lumMod val="65000"/>
                        <a:lumOff val="35000"/>
                      </a:prstClr>
                    </a:solidFill>
                    <a:latin typeface="微软雅黑" panose="020B0503020204020204" pitchFamily="34" charset="-122"/>
                    <a:ea typeface="微软雅黑" panose="020B0503020204020204" pitchFamily="34" charset="-122"/>
                  </a:rPr>
                  <a:t>F(x, y)</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在定义域区间的最大、最小值。</a:t>
                </a:r>
                <a:endParaRPr lang="zh-CN" altLang="en-US" sz="1600" dirty="0">
                  <a:solidFill>
                    <a:prstClr val="black">
                      <a:lumMod val="100000"/>
                    </a:prstClr>
                  </a:solidFill>
                  <a:latin typeface="微软雅黑" panose="020B0503020204020204" pitchFamily="34" charset="-122"/>
                  <a:ea typeface="微软雅黑" panose="020B0503020204020204" pitchFamily="34" charset="-122"/>
                </a:endParaRPr>
              </a:p>
            </p:txBody>
          </p:sp>
        </p:grpSp>
      </p:grpSp>
      <p:grpSp>
        <p:nvGrpSpPr>
          <p:cNvPr id="14" name="Group 104">
            <a:extLst>
              <a:ext uri="{FF2B5EF4-FFF2-40B4-BE49-F238E27FC236}">
                <a16:creationId xmlns:a16="http://schemas.microsoft.com/office/drawing/2014/main" id="{7B6265FA-7C8E-458A-9BC2-76297D323C3A}"/>
              </a:ext>
            </a:extLst>
          </p:cNvPr>
          <p:cNvGrpSpPr/>
          <p:nvPr/>
        </p:nvGrpSpPr>
        <p:grpSpPr>
          <a:xfrm>
            <a:off x="387941" y="4699931"/>
            <a:ext cx="5155259" cy="725915"/>
            <a:chOff x="5403632" y="2988092"/>
            <a:chExt cx="5155259" cy="725915"/>
          </a:xfrm>
        </p:grpSpPr>
        <p:grpSp>
          <p:nvGrpSpPr>
            <p:cNvPr id="15" name="Group 119">
              <a:extLst>
                <a:ext uri="{FF2B5EF4-FFF2-40B4-BE49-F238E27FC236}">
                  <a16:creationId xmlns:a16="http://schemas.microsoft.com/office/drawing/2014/main" id="{231DC22A-6A0C-4A6B-832D-20011B0D1380}"/>
                </a:ext>
              </a:extLst>
            </p:cNvPr>
            <p:cNvGrpSpPr/>
            <p:nvPr/>
          </p:nvGrpSpPr>
          <p:grpSpPr>
            <a:xfrm>
              <a:off x="5403632" y="3066578"/>
              <a:ext cx="399214" cy="399214"/>
              <a:chOff x="0" y="0"/>
              <a:chExt cx="767929" cy="767929"/>
            </a:xfrm>
          </p:grpSpPr>
          <p:sp>
            <p:nvSpPr>
              <p:cNvPr id="19" name="Freeform: Shape 123">
                <a:extLst>
                  <a:ext uri="{FF2B5EF4-FFF2-40B4-BE49-F238E27FC236}">
                    <a16:creationId xmlns:a16="http://schemas.microsoft.com/office/drawing/2014/main" id="{F1AF9711-5D9D-433A-B02F-39A80EC44EC3}"/>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20" name="Freeform: Shape 124">
                <a:extLst>
                  <a:ext uri="{FF2B5EF4-FFF2-40B4-BE49-F238E27FC236}">
                    <a16:creationId xmlns:a16="http://schemas.microsoft.com/office/drawing/2014/main" id="{F617DCBE-E49E-4C18-B0CE-374551AC9E47}"/>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16" name="Group 120">
              <a:extLst>
                <a:ext uri="{FF2B5EF4-FFF2-40B4-BE49-F238E27FC236}">
                  <a16:creationId xmlns:a16="http://schemas.microsoft.com/office/drawing/2014/main" id="{5F29E098-E4D6-449D-B47C-BC24CD125FF7}"/>
                </a:ext>
              </a:extLst>
            </p:cNvPr>
            <p:cNvGrpSpPr/>
            <p:nvPr/>
          </p:nvGrpSpPr>
          <p:grpSpPr>
            <a:xfrm>
              <a:off x="5813873" y="2988092"/>
              <a:ext cx="4745018" cy="725915"/>
              <a:chOff x="6729846" y="3935367"/>
              <a:chExt cx="4745018" cy="725915"/>
            </a:xfrm>
          </p:grpSpPr>
          <p:sp>
            <p:nvSpPr>
              <p:cNvPr id="17" name="Rectangle 121">
                <a:extLst>
                  <a:ext uri="{FF2B5EF4-FFF2-40B4-BE49-F238E27FC236}">
                    <a16:creationId xmlns:a16="http://schemas.microsoft.com/office/drawing/2014/main" id="{D09B2FF6-D592-4C2F-B8C2-01BAC1848A66}"/>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a:solidFill>
                      <a:srgbClr val="8B8B8B"/>
                    </a:solidFill>
                    <a:latin typeface="微软雅黑" panose="020B0503020204020204" pitchFamily="34" charset="-122"/>
                    <a:ea typeface="微软雅黑" panose="020B0503020204020204" pitchFamily="34" charset="-122"/>
                  </a:rPr>
                  <a:t>图像密度调整</a:t>
                </a:r>
              </a:p>
            </p:txBody>
          </p:sp>
          <p:sp>
            <p:nvSpPr>
              <p:cNvPr id="18" name="Rectangle 122">
                <a:extLst>
                  <a:ext uri="{FF2B5EF4-FFF2-40B4-BE49-F238E27FC236}">
                    <a16:creationId xmlns:a16="http://schemas.microsoft.com/office/drawing/2014/main" id="{595BA33F-6CE8-4692-8037-A118CC356737}"/>
                  </a:ext>
                </a:extLst>
              </p:cNvPr>
              <p:cNvSpPr/>
              <p:nvPr/>
            </p:nvSpPr>
            <p:spPr>
              <a:xfrm>
                <a:off x="6729846" y="4176212"/>
                <a:ext cx="4745018" cy="485070"/>
              </a:xfrm>
              <a:prstGeom prst="rect">
                <a:avLst/>
              </a:prstGeom>
            </p:spPr>
            <p:txBody>
              <a:bodyPr wrap="square" lIns="192000" tIns="0" rIns="192000" bIns="0" anchor="t">
                <a:noAutofit/>
              </a:bodyPr>
              <a:lstStyle/>
              <a:p>
                <a:pPr defTabSz="609585">
                  <a:lnSpc>
                    <a:spcPct val="120000"/>
                  </a:lnSpc>
                </a:pP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用户</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可</a:t>
                </a:r>
                <a:r>
                  <a:rPr lang="zh-CN" altLang="en-US" sz="1600" dirty="0" smtClean="0">
                    <a:solidFill>
                      <a:prstClr val="black">
                        <a:lumMod val="65000"/>
                        <a:lumOff val="35000"/>
                      </a:prstClr>
                    </a:solidFill>
                    <a:latin typeface="微软雅黑" panose="020B0503020204020204" pitchFamily="34" charset="-122"/>
                    <a:ea typeface="微软雅黑" panose="020B0503020204020204" pitchFamily="34" charset="-122"/>
                  </a:rPr>
                  <a:t>根据绘制函数图像的复杂程度自定义图像的密度间隔，以达到较好、完整的使用体验。</a:t>
                </a:r>
                <a:endParaRPr lang="zh-CN" altLang="en-US" sz="1600" dirty="0">
                  <a:solidFill>
                    <a:prstClr val="black">
                      <a:lumMod val="100000"/>
                    </a:prstClr>
                  </a:solidFill>
                  <a:latin typeface="微软雅黑" panose="020B0503020204020204" pitchFamily="34" charset="-122"/>
                  <a:ea typeface="微软雅黑" panose="020B0503020204020204" pitchFamily="34" charset="-122"/>
                </a:endParaRPr>
              </a:p>
            </p:txBody>
          </p:sp>
        </p:grpSp>
      </p:grpSp>
      <p:sp>
        <p:nvSpPr>
          <p:cNvPr id="28" name="文本框 28">
            <a:extLst>
              <a:ext uri="{FF2B5EF4-FFF2-40B4-BE49-F238E27FC236}">
                <a16:creationId xmlns:a16="http://schemas.microsoft.com/office/drawing/2014/main" id="{D09CF587-C32B-4A80-B159-DBB97D7A3732}"/>
              </a:ext>
            </a:extLst>
          </p:cNvPr>
          <p:cNvSpPr txBox="1">
            <a:spLocks noChangeArrowheads="1"/>
          </p:cNvSpPr>
          <p:nvPr/>
        </p:nvSpPr>
        <p:spPr bwMode="auto">
          <a:xfrm>
            <a:off x="880096" y="1236998"/>
            <a:ext cx="4111004" cy="181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defTabSz="609585" fontAlgn="ctr"/>
            <a:r>
              <a:rPr lang="zh-CN" altLang="en-US" sz="1867" dirty="0" smtClean="0">
                <a:solidFill>
                  <a:prstClr val="black">
                    <a:lumMod val="65000"/>
                    <a:lumOff val="35000"/>
                  </a:prstClr>
                </a:solidFill>
                <a:latin typeface="微软雅黑" panose="020B0503020204020204" pitchFamily="34" charset="-122"/>
              </a:rPr>
              <a:t>总体功能：基于二元函数绘制出定义域内的三维函数图像。</a:t>
            </a:r>
            <a:endParaRPr lang="en-US" altLang="zh-CN" sz="1867" dirty="0" smtClean="0">
              <a:solidFill>
                <a:prstClr val="black">
                  <a:lumMod val="65000"/>
                  <a:lumOff val="35000"/>
                </a:prstClr>
              </a:solidFill>
              <a:latin typeface="微软雅黑" panose="020B0503020204020204" pitchFamily="34" charset="-122"/>
            </a:endParaRPr>
          </a:p>
          <a:p>
            <a:pPr defTabSz="609585" fontAlgn="ctr"/>
            <a:r>
              <a:rPr lang="zh-CN" altLang="en-US" sz="1867" dirty="0" smtClean="0">
                <a:solidFill>
                  <a:prstClr val="black">
                    <a:lumMod val="65000"/>
                    <a:lumOff val="35000"/>
                  </a:prstClr>
                </a:solidFill>
                <a:latin typeface="微软雅黑" panose="020B0503020204020204" pitchFamily="34" charset="-122"/>
              </a:rPr>
              <a:t>输入：函数体</a:t>
            </a:r>
            <a:r>
              <a:rPr lang="en-US" altLang="zh-CN" sz="1867" dirty="0" smtClean="0">
                <a:solidFill>
                  <a:prstClr val="black">
                    <a:lumMod val="65000"/>
                    <a:lumOff val="35000"/>
                  </a:prstClr>
                </a:solidFill>
                <a:latin typeface="微软雅黑" panose="020B0503020204020204" pitchFamily="34" charset="-122"/>
              </a:rPr>
              <a:t>F(x, y)</a:t>
            </a:r>
            <a:r>
              <a:rPr lang="zh-CN" altLang="en-US" sz="1867" dirty="0" smtClean="0">
                <a:solidFill>
                  <a:prstClr val="black">
                    <a:lumMod val="65000"/>
                    <a:lumOff val="35000"/>
                  </a:prstClr>
                </a:solidFill>
                <a:latin typeface="微软雅黑" panose="020B0503020204020204" pitchFamily="34" charset="-122"/>
              </a:rPr>
              <a:t>，定义域（</a:t>
            </a:r>
            <a:r>
              <a:rPr lang="en-US" altLang="zh-CN" sz="1867" dirty="0" smtClean="0">
                <a:solidFill>
                  <a:prstClr val="black">
                    <a:lumMod val="65000"/>
                    <a:lumOff val="35000"/>
                  </a:prstClr>
                </a:solidFill>
                <a:latin typeface="微软雅黑" panose="020B0503020204020204" pitchFamily="34" charset="-122"/>
              </a:rPr>
              <a:t>x</a:t>
            </a:r>
            <a:r>
              <a:rPr lang="zh-CN" altLang="en-US" sz="1867" dirty="0" smtClean="0">
                <a:solidFill>
                  <a:prstClr val="black">
                    <a:lumMod val="65000"/>
                    <a:lumOff val="35000"/>
                  </a:prstClr>
                </a:solidFill>
                <a:latin typeface="微软雅黑" panose="020B0503020204020204" pitchFamily="34" charset="-122"/>
              </a:rPr>
              <a:t>和</a:t>
            </a:r>
            <a:r>
              <a:rPr lang="en-US" altLang="zh-CN" sz="1867" dirty="0" smtClean="0">
                <a:solidFill>
                  <a:prstClr val="black">
                    <a:lumMod val="65000"/>
                    <a:lumOff val="35000"/>
                  </a:prstClr>
                </a:solidFill>
                <a:latin typeface="微软雅黑" panose="020B0503020204020204" pitchFamily="34" charset="-122"/>
              </a:rPr>
              <a:t>y</a:t>
            </a:r>
            <a:r>
              <a:rPr lang="zh-CN" altLang="en-US" sz="1867" dirty="0" smtClean="0">
                <a:solidFill>
                  <a:prstClr val="black">
                    <a:lumMod val="65000"/>
                    <a:lumOff val="35000"/>
                  </a:prstClr>
                </a:solidFill>
                <a:latin typeface="微软雅黑" panose="020B0503020204020204" pitchFamily="34" charset="-122"/>
              </a:rPr>
              <a:t>范围），画笔颜色（默认为黑），图像密度间隔（默认为</a:t>
            </a:r>
            <a:r>
              <a:rPr lang="en-US" altLang="zh-CN" sz="1867" dirty="0" smtClean="0">
                <a:solidFill>
                  <a:prstClr val="black">
                    <a:lumMod val="65000"/>
                    <a:lumOff val="35000"/>
                  </a:prstClr>
                </a:solidFill>
                <a:latin typeface="微软雅黑" panose="020B0503020204020204" pitchFamily="34" charset="-122"/>
              </a:rPr>
              <a:t>1</a:t>
            </a:r>
            <a:r>
              <a:rPr lang="zh-CN" altLang="en-US" sz="1867" dirty="0" smtClean="0">
                <a:solidFill>
                  <a:prstClr val="black">
                    <a:lumMod val="65000"/>
                    <a:lumOff val="35000"/>
                  </a:prstClr>
                </a:solidFill>
                <a:latin typeface="微软雅黑" panose="020B0503020204020204" pitchFamily="34" charset="-122"/>
              </a:rPr>
              <a:t>间隔</a:t>
            </a:r>
            <a:r>
              <a:rPr lang="en-US" altLang="zh-CN" sz="1867" dirty="0" smtClean="0">
                <a:solidFill>
                  <a:prstClr val="black">
                    <a:lumMod val="65000"/>
                    <a:lumOff val="35000"/>
                  </a:prstClr>
                </a:solidFill>
                <a:latin typeface="微软雅黑" panose="020B0503020204020204" pitchFamily="34" charset="-122"/>
              </a:rPr>
              <a:t>/3</a:t>
            </a:r>
            <a:r>
              <a:rPr lang="zh-CN" altLang="en-US" sz="1867" dirty="0" smtClean="0">
                <a:solidFill>
                  <a:prstClr val="black">
                    <a:lumMod val="65000"/>
                    <a:lumOff val="35000"/>
                  </a:prstClr>
                </a:solidFill>
                <a:latin typeface="微软雅黑" panose="020B0503020204020204" pitchFamily="34" charset="-122"/>
              </a:rPr>
              <a:t>像素）。</a:t>
            </a:r>
            <a:endParaRPr lang="en-US" altLang="zh-CN" sz="1867" dirty="0" smtClean="0">
              <a:solidFill>
                <a:prstClr val="black">
                  <a:lumMod val="65000"/>
                  <a:lumOff val="35000"/>
                </a:prstClr>
              </a:solidFill>
              <a:latin typeface="微软雅黑" panose="020B0503020204020204" pitchFamily="34" charset="-122"/>
            </a:endParaRPr>
          </a:p>
          <a:p>
            <a:pPr defTabSz="609585" fontAlgn="ctr"/>
            <a:r>
              <a:rPr lang="zh-CN" altLang="en-US" sz="1867" dirty="0" smtClean="0">
                <a:solidFill>
                  <a:prstClr val="black">
                    <a:lumMod val="65000"/>
                    <a:lumOff val="35000"/>
                  </a:prstClr>
                </a:solidFill>
                <a:latin typeface="微软雅黑" panose="020B0503020204020204" pitchFamily="34" charset="-122"/>
              </a:rPr>
              <a:t>输出：函数图像及特征信息。</a:t>
            </a:r>
            <a:endParaRPr lang="en-US" altLang="zh-CN" sz="1867" dirty="0">
              <a:solidFill>
                <a:prstClr val="black">
                  <a:lumMod val="65000"/>
                  <a:lumOff val="35000"/>
                </a:prstClr>
              </a:solidFill>
              <a:latin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5310188" y="666750"/>
            <a:ext cx="6700838" cy="5562600"/>
          </a:xfrm>
          <a:prstGeom prst="rect">
            <a:avLst/>
          </a:prstGeom>
        </p:spPr>
      </p:pic>
    </p:spTree>
    <p:extLst>
      <p:ext uri="{BB962C8B-B14F-4D97-AF65-F5344CB8AC3E}">
        <p14:creationId xmlns:p14="http://schemas.microsoft.com/office/powerpoint/2010/main" val="2631579579"/>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2984500"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smtClean="0">
                <a:solidFill>
                  <a:srgbClr val="40AFFF"/>
                </a:solidFill>
                <a:latin typeface="微软雅黑"/>
                <a:ea typeface="微软雅黑"/>
              </a:rPr>
              <a:t>函数绘图</a:t>
            </a:r>
            <a:endParaRPr lang="zh-CN" altLang="en-US" sz="2667" dirty="0">
              <a:solidFill>
                <a:srgbClr val="40AFFF"/>
              </a:solidFill>
              <a:latin typeface="微软雅黑"/>
              <a:ea typeface="微软雅黑"/>
            </a:endParaRPr>
          </a:p>
        </p:txBody>
      </p:sp>
      <p:grpSp>
        <p:nvGrpSpPr>
          <p:cNvPr id="6" name="组合 5">
            <a:extLst>
              <a:ext uri="{FF2B5EF4-FFF2-40B4-BE49-F238E27FC236}">
                <a16:creationId xmlns:a16="http://schemas.microsoft.com/office/drawing/2014/main" id="{5A96631E-A52C-4065-A7CD-0AB28C201922}"/>
              </a:ext>
            </a:extLst>
          </p:cNvPr>
          <p:cNvGrpSpPr/>
          <p:nvPr/>
        </p:nvGrpSpPr>
        <p:grpSpPr>
          <a:xfrm>
            <a:off x="8036372" y="1446604"/>
            <a:ext cx="4019220" cy="4255272"/>
            <a:chOff x="4943810" y="1084953"/>
            <a:chExt cx="3014415" cy="3191454"/>
          </a:xfrm>
        </p:grpSpPr>
        <p:sp>
          <p:nvSpPr>
            <p:cNvPr id="7" name="íślíḋè-Rectangle 4">
              <a:extLst>
                <a:ext uri="{FF2B5EF4-FFF2-40B4-BE49-F238E27FC236}">
                  <a16:creationId xmlns:a16="http://schemas.microsoft.com/office/drawing/2014/main" id="{49628CA0-8058-4A88-AFD3-D11084A7DCDB}"/>
                </a:ext>
              </a:extLst>
            </p:cNvPr>
            <p:cNvSpPr/>
            <p:nvPr/>
          </p:nvSpPr>
          <p:spPr>
            <a:xfrm>
              <a:off x="4943810" y="1084953"/>
              <a:ext cx="3014415" cy="276999"/>
            </a:xfrm>
            <a:prstGeom prst="rect">
              <a:avLst/>
            </a:prstGeom>
          </p:spPr>
          <p:txBody>
            <a:bodyPr wrap="none">
              <a:noAutofit/>
            </a:bodyPr>
            <a:lstStyle/>
            <a:p>
              <a:pPr defTabSz="609585"/>
              <a:r>
                <a:rPr lang="zh-CN" altLang="en-US" sz="2133" b="1" dirty="0" smtClean="0">
                  <a:solidFill>
                    <a:srgbClr val="40AFFF"/>
                  </a:solidFill>
                  <a:latin typeface="微软雅黑"/>
                  <a:ea typeface="微软雅黑"/>
                </a:rPr>
                <a:t>画笔颜色选择</a:t>
              </a:r>
              <a:endParaRPr lang="zh-CN" altLang="en-US" sz="2133" b="1" dirty="0">
                <a:solidFill>
                  <a:srgbClr val="40AFFF"/>
                </a:solidFill>
                <a:latin typeface="微软雅黑"/>
                <a:ea typeface="微软雅黑"/>
              </a:endParaRPr>
            </a:p>
          </p:txBody>
        </p:sp>
        <p:sp>
          <p:nvSpPr>
            <p:cNvPr id="8" name="íślíḋè-Rectangle 6">
              <a:extLst>
                <a:ext uri="{FF2B5EF4-FFF2-40B4-BE49-F238E27FC236}">
                  <a16:creationId xmlns:a16="http://schemas.microsoft.com/office/drawing/2014/main" id="{D0A65FEF-409E-4A2F-88DE-CA0183D1EE2E}"/>
                </a:ext>
              </a:extLst>
            </p:cNvPr>
            <p:cNvSpPr/>
            <p:nvPr/>
          </p:nvSpPr>
          <p:spPr>
            <a:xfrm>
              <a:off x="4943810" y="1361952"/>
              <a:ext cx="3014415" cy="346249"/>
            </a:xfrm>
            <a:prstGeom prst="rect">
              <a:avLst/>
            </a:prstGeom>
          </p:spPr>
          <p:txBody>
            <a:bodyPr wrap="square">
              <a:noAutofit/>
            </a:bodyPr>
            <a:lstStyle/>
            <a:p>
              <a:pPr defTabSz="609585">
                <a:lnSpc>
                  <a:spcPct val="12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可自行选择绘制函数图像的颜色。</a:t>
              </a:r>
              <a:endParaRPr lang="zh-CN" altLang="en-US" sz="1600" dirty="0">
                <a:solidFill>
                  <a:sysClr val="windowText" lastClr="000000"/>
                </a:solidFill>
                <a:latin typeface="微软雅黑"/>
                <a:ea typeface="微软雅黑"/>
              </a:endParaRPr>
            </a:p>
          </p:txBody>
        </p:sp>
        <p:sp>
          <p:nvSpPr>
            <p:cNvPr id="9" name="íślíḋè-Rectangle 9">
              <a:extLst>
                <a:ext uri="{FF2B5EF4-FFF2-40B4-BE49-F238E27FC236}">
                  <a16:creationId xmlns:a16="http://schemas.microsoft.com/office/drawing/2014/main" id="{AFDC00EC-76B2-4C51-BE0A-FFC29EC70A4C}"/>
                </a:ext>
              </a:extLst>
            </p:cNvPr>
            <p:cNvSpPr/>
            <p:nvPr/>
          </p:nvSpPr>
          <p:spPr>
            <a:xfrm>
              <a:off x="4943810" y="2341744"/>
              <a:ext cx="3014415" cy="276999"/>
            </a:xfrm>
            <a:prstGeom prst="rect">
              <a:avLst/>
            </a:prstGeom>
          </p:spPr>
          <p:txBody>
            <a:bodyPr wrap="none">
              <a:noAutofit/>
            </a:bodyPr>
            <a:lstStyle/>
            <a:p>
              <a:pPr defTabSz="609585"/>
              <a:r>
                <a:rPr lang="zh-CN" altLang="en-US" sz="2133" b="1" dirty="0" smtClean="0">
                  <a:solidFill>
                    <a:srgbClr val="40AFFF"/>
                  </a:solidFill>
                  <a:latin typeface="微软雅黑"/>
                  <a:ea typeface="微软雅黑"/>
                </a:rPr>
                <a:t>图像另存为</a:t>
              </a:r>
              <a:endParaRPr lang="zh-CN" altLang="en-US" sz="2133" b="1" dirty="0">
                <a:solidFill>
                  <a:srgbClr val="40AFFF"/>
                </a:solidFill>
                <a:latin typeface="微软雅黑"/>
                <a:ea typeface="微软雅黑"/>
              </a:endParaRPr>
            </a:p>
          </p:txBody>
        </p:sp>
        <p:sp>
          <p:nvSpPr>
            <p:cNvPr id="10" name="íślíḋè-Rectangle 10">
              <a:extLst>
                <a:ext uri="{FF2B5EF4-FFF2-40B4-BE49-F238E27FC236}">
                  <a16:creationId xmlns:a16="http://schemas.microsoft.com/office/drawing/2014/main" id="{A064D352-0922-45AC-AC60-3B9D9F97193F}"/>
                </a:ext>
              </a:extLst>
            </p:cNvPr>
            <p:cNvSpPr/>
            <p:nvPr/>
          </p:nvSpPr>
          <p:spPr>
            <a:xfrm>
              <a:off x="4943810" y="2618743"/>
              <a:ext cx="3014415" cy="346249"/>
            </a:xfrm>
            <a:prstGeom prst="rect">
              <a:avLst/>
            </a:prstGeom>
          </p:spPr>
          <p:txBody>
            <a:bodyPr wrap="square">
              <a:noAutofit/>
            </a:bodyPr>
            <a:lstStyle/>
            <a:p>
              <a:pPr defTabSz="609585">
                <a:lnSpc>
                  <a:spcPct val="12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可选择将绘制出的函数图像以</a:t>
              </a:r>
              <a:r>
                <a:rPr lang="en-US" altLang="zh-CN" sz="1600" dirty="0" err="1" smtClean="0">
                  <a:solidFill>
                    <a:prstClr val="black">
                      <a:lumMod val="50000"/>
                      <a:lumOff val="50000"/>
                    </a:prstClr>
                  </a:solidFill>
                  <a:latin typeface="微软雅黑" panose="020B0503020204020204" pitchFamily="34" charset="-122"/>
                  <a:ea typeface="微软雅黑" panose="020B0503020204020204" pitchFamily="34" charset="-122"/>
                </a:rPr>
                <a:t>Jpeg|Bitmap|PNG</a:t>
              </a: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格式进行保存。</a:t>
              </a:r>
              <a:endParaRPr lang="zh-CN" altLang="en-US" sz="1600" dirty="0">
                <a:solidFill>
                  <a:sysClr val="windowText" lastClr="000000"/>
                </a:solidFill>
                <a:latin typeface="微软雅黑"/>
                <a:ea typeface="微软雅黑"/>
              </a:endParaRPr>
            </a:p>
          </p:txBody>
        </p:sp>
        <p:sp>
          <p:nvSpPr>
            <p:cNvPr id="11" name="íślíḋè-Rectangle 11">
              <a:extLst>
                <a:ext uri="{FF2B5EF4-FFF2-40B4-BE49-F238E27FC236}">
                  <a16:creationId xmlns:a16="http://schemas.microsoft.com/office/drawing/2014/main" id="{AC03C74A-0D9E-40DE-80AD-1057E4AEA5E7}"/>
                </a:ext>
              </a:extLst>
            </p:cNvPr>
            <p:cNvSpPr/>
            <p:nvPr/>
          </p:nvSpPr>
          <p:spPr>
            <a:xfrm>
              <a:off x="4943810" y="3653159"/>
              <a:ext cx="3014415" cy="276999"/>
            </a:xfrm>
            <a:prstGeom prst="rect">
              <a:avLst/>
            </a:prstGeom>
          </p:spPr>
          <p:txBody>
            <a:bodyPr wrap="none">
              <a:noAutofit/>
            </a:bodyPr>
            <a:lstStyle/>
            <a:p>
              <a:pPr defTabSz="609585"/>
              <a:r>
                <a:rPr lang="zh-CN" altLang="en-US" sz="2133" b="1" dirty="0" smtClean="0">
                  <a:solidFill>
                    <a:srgbClr val="8B8B8B"/>
                  </a:solidFill>
                  <a:latin typeface="微软雅黑"/>
                  <a:ea typeface="微软雅黑"/>
                </a:rPr>
                <a:t>图像大小调整</a:t>
              </a:r>
              <a:endParaRPr lang="zh-CN" altLang="en-US" sz="2133" b="1" dirty="0">
                <a:solidFill>
                  <a:srgbClr val="8B8B8B"/>
                </a:solidFill>
                <a:latin typeface="微软雅黑"/>
                <a:ea typeface="微软雅黑"/>
              </a:endParaRPr>
            </a:p>
          </p:txBody>
        </p:sp>
        <p:sp>
          <p:nvSpPr>
            <p:cNvPr id="12" name="íślíḋè-Rectangle 12">
              <a:extLst>
                <a:ext uri="{FF2B5EF4-FFF2-40B4-BE49-F238E27FC236}">
                  <a16:creationId xmlns:a16="http://schemas.microsoft.com/office/drawing/2014/main" id="{9BA4A399-E781-4899-8D61-417C550C196F}"/>
                </a:ext>
              </a:extLst>
            </p:cNvPr>
            <p:cNvSpPr/>
            <p:nvPr/>
          </p:nvSpPr>
          <p:spPr>
            <a:xfrm>
              <a:off x="4943810" y="3930158"/>
              <a:ext cx="3014415" cy="346249"/>
            </a:xfrm>
            <a:prstGeom prst="rect">
              <a:avLst/>
            </a:prstGeom>
          </p:spPr>
          <p:txBody>
            <a:bodyPr wrap="square">
              <a:noAutofit/>
            </a:bodyPr>
            <a:lstStyle/>
            <a:p>
              <a:pPr defTabSz="609585">
                <a:lnSpc>
                  <a:spcPct val="120000"/>
                </a:lnSpc>
              </a:pPr>
              <a:r>
                <a:rPr lang="zh-CN"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可根据窗体大小的改变来绘制不同大小比例的图像，使图像始终处于中间大小适宜。</a:t>
              </a:r>
              <a:endParaRPr lang="zh-CN" altLang="en-US" sz="1600" dirty="0">
                <a:solidFill>
                  <a:sysClr val="windowText" lastClr="000000"/>
                </a:solidFill>
                <a:latin typeface="微软雅黑"/>
                <a:ea typeface="微软雅黑"/>
              </a:endParaRPr>
            </a:p>
          </p:txBody>
        </p:sp>
      </p:grpSp>
      <p:grpSp>
        <p:nvGrpSpPr>
          <p:cNvPr id="13" name="组合 12">
            <a:extLst>
              <a:ext uri="{FF2B5EF4-FFF2-40B4-BE49-F238E27FC236}">
                <a16:creationId xmlns:a16="http://schemas.microsoft.com/office/drawing/2014/main" id="{696ADDD9-5A38-461B-BA37-FCF568C60A01}"/>
              </a:ext>
            </a:extLst>
          </p:cNvPr>
          <p:cNvGrpSpPr/>
          <p:nvPr/>
        </p:nvGrpSpPr>
        <p:grpSpPr>
          <a:xfrm>
            <a:off x="3051061" y="1443753"/>
            <a:ext cx="4953889" cy="4367364"/>
            <a:chOff x="1204826" y="1082814"/>
            <a:chExt cx="3715417" cy="3275523"/>
          </a:xfrm>
        </p:grpSpPr>
        <p:sp>
          <p:nvSpPr>
            <p:cNvPr id="14" name="íślíḋè-Oval 3">
              <a:extLst>
                <a:ext uri="{FF2B5EF4-FFF2-40B4-BE49-F238E27FC236}">
                  <a16:creationId xmlns:a16="http://schemas.microsoft.com/office/drawing/2014/main" id="{62C1DD73-0A25-4FF0-A68B-6A9069DDC971}"/>
                </a:ext>
              </a:extLst>
            </p:cNvPr>
            <p:cNvSpPr/>
            <p:nvPr/>
          </p:nvSpPr>
          <p:spPr>
            <a:xfrm>
              <a:off x="4177146" y="3615242"/>
              <a:ext cx="743097" cy="743095"/>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15" name="íślíḋè-Oval 5">
              <a:extLst>
                <a:ext uri="{FF2B5EF4-FFF2-40B4-BE49-F238E27FC236}">
                  <a16:creationId xmlns:a16="http://schemas.microsoft.com/office/drawing/2014/main" id="{11E31E22-7129-4631-A31D-E1D7235993AC}"/>
                </a:ext>
              </a:extLst>
            </p:cNvPr>
            <p:cNvSpPr/>
            <p:nvPr/>
          </p:nvSpPr>
          <p:spPr>
            <a:xfrm>
              <a:off x="4177146" y="2313910"/>
              <a:ext cx="743097" cy="743095"/>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16" name="íślíḋè-Oval 7">
              <a:extLst>
                <a:ext uri="{FF2B5EF4-FFF2-40B4-BE49-F238E27FC236}">
                  <a16:creationId xmlns:a16="http://schemas.microsoft.com/office/drawing/2014/main" id="{D402F78B-919F-4777-95D7-7247643B7892}"/>
                </a:ext>
              </a:extLst>
            </p:cNvPr>
            <p:cNvSpPr/>
            <p:nvPr/>
          </p:nvSpPr>
          <p:spPr>
            <a:xfrm>
              <a:off x="4177146" y="1082814"/>
              <a:ext cx="743097" cy="743095"/>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17" name="íślíḋè-Freeform 8">
              <a:extLst>
                <a:ext uri="{FF2B5EF4-FFF2-40B4-BE49-F238E27FC236}">
                  <a16:creationId xmlns:a16="http://schemas.microsoft.com/office/drawing/2014/main" id="{F6B5CBDD-AB92-445B-898F-D11484D50DA4}"/>
                </a:ext>
              </a:extLst>
            </p:cNvPr>
            <p:cNvSpPr>
              <a:spLocks/>
            </p:cNvSpPr>
            <p:nvPr/>
          </p:nvSpPr>
          <p:spPr bwMode="auto">
            <a:xfrm>
              <a:off x="4348401" y="2485267"/>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18" name="íślíḋè-Oval 13">
              <a:extLst>
                <a:ext uri="{FF2B5EF4-FFF2-40B4-BE49-F238E27FC236}">
                  <a16:creationId xmlns:a16="http://schemas.microsoft.com/office/drawing/2014/main" id="{7EE1868C-F557-4006-8B92-F473E412D0AA}"/>
                </a:ext>
              </a:extLst>
            </p:cNvPr>
            <p:cNvSpPr/>
            <p:nvPr/>
          </p:nvSpPr>
          <p:spPr>
            <a:xfrm>
              <a:off x="1204826" y="1763322"/>
              <a:ext cx="1844275" cy="1844272"/>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defTabSz="609585"/>
              <a:r>
                <a:rPr lang="zh-CN" altLang="en-US" sz="2400" dirty="0" smtClean="0">
                  <a:solidFill>
                    <a:srgbClr val="40AFFF"/>
                  </a:solidFill>
                  <a:latin typeface="微软雅黑"/>
                  <a:ea typeface="微软雅黑"/>
                </a:rPr>
                <a:t>通用功能</a:t>
              </a:r>
              <a:endParaRPr lang="zh-CN" altLang="en-US" sz="2400" dirty="0">
                <a:solidFill>
                  <a:srgbClr val="40AFFF"/>
                </a:solidFill>
                <a:latin typeface="微软雅黑"/>
                <a:ea typeface="微软雅黑"/>
              </a:endParaRPr>
            </a:p>
          </p:txBody>
        </p:sp>
        <p:grpSp>
          <p:nvGrpSpPr>
            <p:cNvPr id="19" name="组合 18">
              <a:extLst>
                <a:ext uri="{FF2B5EF4-FFF2-40B4-BE49-F238E27FC236}">
                  <a16:creationId xmlns:a16="http://schemas.microsoft.com/office/drawing/2014/main" id="{A479B7DD-14B5-41B6-93D2-9436117F8C5E}"/>
                </a:ext>
              </a:extLst>
            </p:cNvPr>
            <p:cNvGrpSpPr/>
            <p:nvPr/>
          </p:nvGrpSpPr>
          <p:grpSpPr>
            <a:xfrm>
              <a:off x="1320311" y="1878807"/>
              <a:ext cx="1613305" cy="1613302"/>
              <a:chOff x="989863" y="2466975"/>
              <a:chExt cx="2151074" cy="2151070"/>
            </a:xfrm>
          </p:grpSpPr>
          <p:sp>
            <p:nvSpPr>
              <p:cNvPr id="25" name="íślíḋè-Donut 20">
                <a:extLst>
                  <a:ext uri="{FF2B5EF4-FFF2-40B4-BE49-F238E27FC236}">
                    <a16:creationId xmlns:a16="http://schemas.microsoft.com/office/drawing/2014/main" id="{3BA296A4-A417-44AA-AE56-A8187C3DA555}"/>
                  </a:ext>
                </a:extLst>
              </p:cNvPr>
              <p:cNvSpPr/>
              <p:nvPr/>
            </p:nvSpPr>
            <p:spPr>
              <a:xfrm>
                <a:off x="989863" y="2466975"/>
                <a:ext cx="2151074" cy="2151070"/>
              </a:xfrm>
              <a:prstGeom prst="donut">
                <a:avLst>
                  <a:gd name="adj" fmla="val 17000"/>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26" name="íślíḋè-Block Arc 21">
                <a:extLst>
                  <a:ext uri="{FF2B5EF4-FFF2-40B4-BE49-F238E27FC236}">
                    <a16:creationId xmlns:a16="http://schemas.microsoft.com/office/drawing/2014/main" id="{BAF2DC3D-E08B-4DAA-BDED-705BAD7B5CB9}"/>
                  </a:ext>
                </a:extLst>
              </p:cNvPr>
              <p:cNvSpPr/>
              <p:nvPr/>
            </p:nvSpPr>
            <p:spPr>
              <a:xfrm>
                <a:off x="989863" y="2466975"/>
                <a:ext cx="2151074" cy="2151070"/>
              </a:xfrm>
              <a:prstGeom prst="blockArc">
                <a:avLst>
                  <a:gd name="adj1" fmla="val 21117331"/>
                  <a:gd name="adj2" fmla="val 9071983"/>
                  <a:gd name="adj3" fmla="val 17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27" name="íślíḋè-Block Arc 22">
                <a:extLst>
                  <a:ext uri="{FF2B5EF4-FFF2-40B4-BE49-F238E27FC236}">
                    <a16:creationId xmlns:a16="http://schemas.microsoft.com/office/drawing/2014/main" id="{5DE9BCD8-A7D6-4F65-B7A8-F9ACB543F9DB}"/>
                  </a:ext>
                </a:extLst>
              </p:cNvPr>
              <p:cNvSpPr/>
              <p:nvPr/>
            </p:nvSpPr>
            <p:spPr>
              <a:xfrm>
                <a:off x="989863" y="2466975"/>
                <a:ext cx="2151074" cy="2151070"/>
              </a:xfrm>
              <a:prstGeom prst="blockArc">
                <a:avLst>
                  <a:gd name="adj1" fmla="val 17895101"/>
                  <a:gd name="adj2" fmla="val 2443215"/>
                  <a:gd name="adj3" fmla="val 17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grpSp>
        <p:cxnSp>
          <p:nvCxnSpPr>
            <p:cNvPr id="20" name="íślíḋè-Straight Connector 15">
              <a:extLst>
                <a:ext uri="{FF2B5EF4-FFF2-40B4-BE49-F238E27FC236}">
                  <a16:creationId xmlns:a16="http://schemas.microsoft.com/office/drawing/2014/main" id="{389EDD41-BA99-44B4-877A-ADC405B43AEF}"/>
                </a:ext>
              </a:extLst>
            </p:cNvPr>
            <p:cNvCxnSpPr>
              <a:stCxn id="15" idx="2"/>
              <a:endCxn id="18" idx="6"/>
            </p:cNvCxnSpPr>
            <p:nvPr/>
          </p:nvCxnSpPr>
          <p:spPr>
            <a:xfrm flipH="1">
              <a:off x="3049101" y="2685458"/>
              <a:ext cx="1128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íślíḋè-Elbow Connector 16">
              <a:extLst>
                <a:ext uri="{FF2B5EF4-FFF2-40B4-BE49-F238E27FC236}">
                  <a16:creationId xmlns:a16="http://schemas.microsoft.com/office/drawing/2014/main" id="{CA63505D-4048-4A9F-85B1-179C081D0517}"/>
                </a:ext>
              </a:extLst>
            </p:cNvPr>
            <p:cNvCxnSpPr>
              <a:stCxn id="16" idx="2"/>
              <a:endCxn id="18" idx="0"/>
            </p:cNvCxnSpPr>
            <p:nvPr/>
          </p:nvCxnSpPr>
          <p:spPr>
            <a:xfrm rot="10800000" flipV="1">
              <a:off x="2126964" y="1454361"/>
              <a:ext cx="2050183" cy="3089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 name="íślíḋè-Elbow Connector 17">
              <a:extLst>
                <a:ext uri="{FF2B5EF4-FFF2-40B4-BE49-F238E27FC236}">
                  <a16:creationId xmlns:a16="http://schemas.microsoft.com/office/drawing/2014/main" id="{77E47D06-397F-45D8-8F5D-7FE20260754F}"/>
                </a:ext>
              </a:extLst>
            </p:cNvPr>
            <p:cNvCxnSpPr>
              <a:stCxn id="14" idx="2"/>
              <a:endCxn id="18" idx="4"/>
            </p:cNvCxnSpPr>
            <p:nvPr/>
          </p:nvCxnSpPr>
          <p:spPr>
            <a:xfrm rot="10800000">
              <a:off x="2126964" y="3607594"/>
              <a:ext cx="2050183" cy="37919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3" name="íślíḋè-Freeform 18">
              <a:extLst>
                <a:ext uri="{FF2B5EF4-FFF2-40B4-BE49-F238E27FC236}">
                  <a16:creationId xmlns:a16="http://schemas.microsoft.com/office/drawing/2014/main" id="{D4646560-1992-4E4B-87B0-7AC309C5BB3D}"/>
                </a:ext>
              </a:extLst>
            </p:cNvPr>
            <p:cNvSpPr>
              <a:spLocks/>
            </p:cNvSpPr>
            <p:nvPr/>
          </p:nvSpPr>
          <p:spPr bwMode="auto">
            <a:xfrm>
              <a:off x="4348401" y="1254171"/>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24" name="íślíḋè-Freeform 19">
              <a:extLst>
                <a:ext uri="{FF2B5EF4-FFF2-40B4-BE49-F238E27FC236}">
                  <a16:creationId xmlns:a16="http://schemas.microsoft.com/office/drawing/2014/main" id="{778E4847-4505-4EB0-8B9C-8AB92FFDE455}"/>
                </a:ext>
              </a:extLst>
            </p:cNvPr>
            <p:cNvSpPr>
              <a:spLocks/>
            </p:cNvSpPr>
            <p:nvPr/>
          </p:nvSpPr>
          <p:spPr bwMode="auto">
            <a:xfrm>
              <a:off x="4348401" y="3786599"/>
              <a:ext cx="400587" cy="400382"/>
            </a:xfrm>
            <a:custGeom>
              <a:avLst/>
              <a:gdLst>
                <a:gd name="connsiteX0" fmla="*/ 92075 w 329801"/>
                <a:gd name="connsiteY0" fmla="*/ 220095 h 329633"/>
                <a:gd name="connsiteX1" fmla="*/ 92075 w 329801"/>
                <a:gd name="connsiteY1" fmla="*/ 228033 h 329633"/>
                <a:gd name="connsiteX2" fmla="*/ 100013 w 329801"/>
                <a:gd name="connsiteY2" fmla="*/ 228033 h 329633"/>
                <a:gd name="connsiteX3" fmla="*/ 92075 w 329801"/>
                <a:gd name="connsiteY3" fmla="*/ 202632 h 329633"/>
                <a:gd name="connsiteX4" fmla="*/ 92075 w 329801"/>
                <a:gd name="connsiteY4" fmla="*/ 210570 h 329633"/>
                <a:gd name="connsiteX5" fmla="*/ 107950 w 329801"/>
                <a:gd name="connsiteY5" fmla="*/ 228032 h 329633"/>
                <a:gd name="connsiteX6" fmla="*/ 117475 w 329801"/>
                <a:gd name="connsiteY6" fmla="*/ 228032 h 329633"/>
                <a:gd name="connsiteX7" fmla="*/ 92075 w 329801"/>
                <a:gd name="connsiteY7" fmla="*/ 185170 h 329633"/>
                <a:gd name="connsiteX8" fmla="*/ 92075 w 329801"/>
                <a:gd name="connsiteY8" fmla="*/ 194695 h 329633"/>
                <a:gd name="connsiteX9" fmla="*/ 117475 w 329801"/>
                <a:gd name="connsiteY9" fmla="*/ 220095 h 329633"/>
                <a:gd name="connsiteX10" fmla="*/ 117475 w 329801"/>
                <a:gd name="connsiteY10" fmla="*/ 210570 h 329633"/>
                <a:gd name="connsiteX11" fmla="*/ 32288 w 329801"/>
                <a:gd name="connsiteY11" fmla="*/ 177232 h 329633"/>
                <a:gd name="connsiteX12" fmla="*/ 152400 w 329801"/>
                <a:gd name="connsiteY12" fmla="*/ 298635 h 329633"/>
                <a:gd name="connsiteX13" fmla="*/ 149817 w 329801"/>
                <a:gd name="connsiteY13" fmla="*/ 329632 h 329633"/>
                <a:gd name="connsiteX14" fmla="*/ 0 w 329801"/>
                <a:gd name="connsiteY14" fmla="*/ 179815 h 329633"/>
                <a:gd name="connsiteX15" fmla="*/ 32288 w 329801"/>
                <a:gd name="connsiteY15" fmla="*/ 177232 h 329633"/>
                <a:gd name="connsiteX16" fmla="*/ 92075 w 329801"/>
                <a:gd name="connsiteY16" fmla="*/ 167707 h 329633"/>
                <a:gd name="connsiteX17" fmla="*/ 92075 w 329801"/>
                <a:gd name="connsiteY17" fmla="*/ 177232 h 329633"/>
                <a:gd name="connsiteX18" fmla="*/ 117475 w 329801"/>
                <a:gd name="connsiteY18" fmla="*/ 202632 h 329633"/>
                <a:gd name="connsiteX19" fmla="*/ 117475 w 329801"/>
                <a:gd name="connsiteY19" fmla="*/ 194695 h 329633"/>
                <a:gd name="connsiteX20" fmla="*/ 109538 w 329801"/>
                <a:gd name="connsiteY20" fmla="*/ 161357 h 329633"/>
                <a:gd name="connsiteX21" fmla="*/ 117476 w 329801"/>
                <a:gd name="connsiteY21" fmla="*/ 169295 h 329633"/>
                <a:gd name="connsiteX22" fmla="*/ 117476 w 329801"/>
                <a:gd name="connsiteY22" fmla="*/ 161357 h 329633"/>
                <a:gd name="connsiteX23" fmla="*/ 92075 w 329801"/>
                <a:gd name="connsiteY23" fmla="*/ 161357 h 329633"/>
                <a:gd name="connsiteX24" fmla="*/ 117475 w 329801"/>
                <a:gd name="connsiteY24" fmla="*/ 186757 h 329633"/>
                <a:gd name="connsiteX25" fmla="*/ 117475 w 329801"/>
                <a:gd name="connsiteY25" fmla="*/ 177232 h 329633"/>
                <a:gd name="connsiteX26" fmla="*/ 100012 w 329801"/>
                <a:gd name="connsiteY26" fmla="*/ 161357 h 329633"/>
                <a:gd name="connsiteX27" fmla="*/ 86111 w 329801"/>
                <a:gd name="connsiteY27" fmla="*/ 150245 h 329633"/>
                <a:gd name="connsiteX28" fmla="*/ 123439 w 329801"/>
                <a:gd name="connsiteY28" fmla="*/ 150245 h 329633"/>
                <a:gd name="connsiteX29" fmla="*/ 128588 w 329801"/>
                <a:gd name="connsiteY29" fmla="*/ 155381 h 329633"/>
                <a:gd name="connsiteX30" fmla="*/ 128588 w 329801"/>
                <a:gd name="connsiteY30" fmla="*/ 232422 h 329633"/>
                <a:gd name="connsiteX31" fmla="*/ 123439 w 329801"/>
                <a:gd name="connsiteY31" fmla="*/ 237558 h 329633"/>
                <a:gd name="connsiteX32" fmla="*/ 86111 w 329801"/>
                <a:gd name="connsiteY32" fmla="*/ 237558 h 329633"/>
                <a:gd name="connsiteX33" fmla="*/ 80963 w 329801"/>
                <a:gd name="connsiteY33" fmla="*/ 232422 h 329633"/>
                <a:gd name="connsiteX34" fmla="*/ 80963 w 329801"/>
                <a:gd name="connsiteY34" fmla="*/ 155381 h 329633"/>
                <a:gd name="connsiteX35" fmla="*/ 86111 w 329801"/>
                <a:gd name="connsiteY35" fmla="*/ 150245 h 329633"/>
                <a:gd name="connsiteX36" fmla="*/ 327661 w 329801"/>
                <a:gd name="connsiteY36" fmla="*/ 137545 h 329633"/>
                <a:gd name="connsiteX37" fmla="*/ 178802 w 329801"/>
                <a:gd name="connsiteY37" fmla="*/ 329633 h 329633"/>
                <a:gd name="connsiteX38" fmla="*/ 176213 w 329801"/>
                <a:gd name="connsiteY38" fmla="*/ 297404 h 329633"/>
                <a:gd name="connsiteX39" fmla="*/ 269412 w 329801"/>
                <a:gd name="connsiteY39" fmla="*/ 247125 h 329633"/>
                <a:gd name="connsiteX40" fmla="*/ 295300 w 329801"/>
                <a:gd name="connsiteY40" fmla="*/ 143991 h 329633"/>
                <a:gd name="connsiteX41" fmla="*/ 327661 w 329801"/>
                <a:gd name="connsiteY41" fmla="*/ 137545 h 329633"/>
                <a:gd name="connsiteX42" fmla="*/ 211138 w 329801"/>
                <a:gd name="connsiteY42" fmla="*/ 132782 h 329633"/>
                <a:gd name="connsiteX43" fmla="*/ 211138 w 329801"/>
                <a:gd name="connsiteY43" fmla="*/ 228032 h 329633"/>
                <a:gd name="connsiteX44" fmla="*/ 236538 w 329801"/>
                <a:gd name="connsiteY44" fmla="*/ 228032 h 329633"/>
                <a:gd name="connsiteX45" fmla="*/ 236538 w 329801"/>
                <a:gd name="connsiteY45" fmla="*/ 132782 h 329633"/>
                <a:gd name="connsiteX46" fmla="*/ 203587 w 329801"/>
                <a:gd name="connsiteY46" fmla="*/ 121670 h 329633"/>
                <a:gd name="connsiteX47" fmla="*/ 240915 w 329801"/>
                <a:gd name="connsiteY47" fmla="*/ 121670 h 329633"/>
                <a:gd name="connsiteX48" fmla="*/ 246063 w 329801"/>
                <a:gd name="connsiteY48" fmla="*/ 126821 h 329633"/>
                <a:gd name="connsiteX49" fmla="*/ 246063 w 329801"/>
                <a:gd name="connsiteY49" fmla="*/ 232407 h 329633"/>
                <a:gd name="connsiteX50" fmla="*/ 240915 w 329801"/>
                <a:gd name="connsiteY50" fmla="*/ 237558 h 329633"/>
                <a:gd name="connsiteX51" fmla="*/ 203587 w 329801"/>
                <a:gd name="connsiteY51" fmla="*/ 237558 h 329633"/>
                <a:gd name="connsiteX52" fmla="*/ 198438 w 329801"/>
                <a:gd name="connsiteY52" fmla="*/ 232407 h 329633"/>
                <a:gd name="connsiteX53" fmla="*/ 198438 w 329801"/>
                <a:gd name="connsiteY53" fmla="*/ 126821 h 329633"/>
                <a:gd name="connsiteX54" fmla="*/ 203587 w 329801"/>
                <a:gd name="connsiteY54" fmla="*/ 121670 h 329633"/>
                <a:gd name="connsiteX55" fmla="*/ 146403 w 329801"/>
                <a:gd name="connsiteY55" fmla="*/ 78807 h 329633"/>
                <a:gd name="connsiteX56" fmla="*/ 182211 w 329801"/>
                <a:gd name="connsiteY56" fmla="*/ 78807 h 329633"/>
                <a:gd name="connsiteX57" fmla="*/ 187326 w 329801"/>
                <a:gd name="connsiteY57" fmla="*/ 83970 h 329633"/>
                <a:gd name="connsiteX58" fmla="*/ 187326 w 329801"/>
                <a:gd name="connsiteY58" fmla="*/ 232394 h 329633"/>
                <a:gd name="connsiteX59" fmla="*/ 182211 w 329801"/>
                <a:gd name="connsiteY59" fmla="*/ 237557 h 329633"/>
                <a:gd name="connsiteX60" fmla="*/ 146403 w 329801"/>
                <a:gd name="connsiteY60" fmla="*/ 237557 h 329633"/>
                <a:gd name="connsiteX61" fmla="*/ 141288 w 329801"/>
                <a:gd name="connsiteY61" fmla="*/ 232394 h 329633"/>
                <a:gd name="connsiteX62" fmla="*/ 141288 w 329801"/>
                <a:gd name="connsiteY62" fmla="*/ 83970 h 329633"/>
                <a:gd name="connsiteX63" fmla="*/ 146403 w 329801"/>
                <a:gd name="connsiteY63" fmla="*/ 78807 h 329633"/>
                <a:gd name="connsiteX64" fmla="*/ 257930 w 329801"/>
                <a:gd name="connsiteY64" fmla="*/ 31182 h 329633"/>
                <a:gd name="connsiteX65" fmla="*/ 319088 w 329801"/>
                <a:gd name="connsiteY65" fmla="*/ 109775 h 329633"/>
                <a:gd name="connsiteX66" fmla="*/ 287859 w 329801"/>
                <a:gd name="connsiteY66" fmla="*/ 120082 h 329633"/>
                <a:gd name="connsiteX67" fmla="*/ 268340 w 329801"/>
                <a:gd name="connsiteY67" fmla="*/ 85295 h 329633"/>
                <a:gd name="connsiteX68" fmla="*/ 239713 w 329801"/>
                <a:gd name="connsiteY68" fmla="*/ 58238 h 329633"/>
                <a:gd name="connsiteX69" fmla="*/ 257930 w 329801"/>
                <a:gd name="connsiteY69" fmla="*/ 31182 h 329633"/>
                <a:gd name="connsiteX70" fmla="*/ 155199 w 329801"/>
                <a:gd name="connsiteY70" fmla="*/ 194 h 329633"/>
                <a:gd name="connsiteX71" fmla="*/ 233363 w 329801"/>
                <a:gd name="connsiteY71" fmla="*/ 15064 h 329633"/>
                <a:gd name="connsiteX72" fmla="*/ 219181 w 329801"/>
                <a:gd name="connsiteY72" fmla="*/ 46097 h 329633"/>
                <a:gd name="connsiteX73" fmla="*/ 32232 w 329801"/>
                <a:gd name="connsiteY73" fmla="*/ 153420 h 329633"/>
                <a:gd name="connsiteX74" fmla="*/ 0 w 329801"/>
                <a:gd name="connsiteY74" fmla="*/ 150834 h 329633"/>
                <a:gd name="connsiteX75" fmla="*/ 79936 w 329801"/>
                <a:gd name="connsiteY75" fmla="*/ 24115 h 329633"/>
                <a:gd name="connsiteX76" fmla="*/ 155199 w 329801"/>
                <a:gd name="connsiteY76" fmla="*/ 194 h 32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9801" h="329633">
                  <a:moveTo>
                    <a:pt x="92075" y="220095"/>
                  </a:moveTo>
                  <a:lnTo>
                    <a:pt x="92075" y="228033"/>
                  </a:lnTo>
                  <a:lnTo>
                    <a:pt x="100013" y="228033"/>
                  </a:lnTo>
                  <a:close/>
                  <a:moveTo>
                    <a:pt x="92075" y="202632"/>
                  </a:moveTo>
                  <a:lnTo>
                    <a:pt x="92075" y="210570"/>
                  </a:lnTo>
                  <a:lnTo>
                    <a:pt x="107950" y="228032"/>
                  </a:lnTo>
                  <a:lnTo>
                    <a:pt x="117475" y="228032"/>
                  </a:lnTo>
                  <a:close/>
                  <a:moveTo>
                    <a:pt x="92075" y="185170"/>
                  </a:moveTo>
                  <a:lnTo>
                    <a:pt x="92075" y="194695"/>
                  </a:lnTo>
                  <a:lnTo>
                    <a:pt x="117475" y="220095"/>
                  </a:lnTo>
                  <a:lnTo>
                    <a:pt x="117475" y="210570"/>
                  </a:lnTo>
                  <a:close/>
                  <a:moveTo>
                    <a:pt x="32288" y="177232"/>
                  </a:moveTo>
                  <a:cubicBezTo>
                    <a:pt x="43912" y="246974"/>
                    <a:pt x="83949" y="287012"/>
                    <a:pt x="152400" y="298635"/>
                  </a:cubicBezTo>
                  <a:cubicBezTo>
                    <a:pt x="151108" y="308968"/>
                    <a:pt x="151108" y="319300"/>
                    <a:pt x="149817" y="329632"/>
                  </a:cubicBezTo>
                  <a:cubicBezTo>
                    <a:pt x="61993" y="323174"/>
                    <a:pt x="2583" y="246974"/>
                    <a:pt x="0" y="179815"/>
                  </a:cubicBezTo>
                  <a:cubicBezTo>
                    <a:pt x="10332" y="179815"/>
                    <a:pt x="21956" y="178524"/>
                    <a:pt x="32288" y="177232"/>
                  </a:cubicBezTo>
                  <a:close/>
                  <a:moveTo>
                    <a:pt x="92075" y="167707"/>
                  </a:moveTo>
                  <a:lnTo>
                    <a:pt x="92075" y="177232"/>
                  </a:lnTo>
                  <a:lnTo>
                    <a:pt x="117475" y="202632"/>
                  </a:lnTo>
                  <a:lnTo>
                    <a:pt x="117475" y="194695"/>
                  </a:lnTo>
                  <a:close/>
                  <a:moveTo>
                    <a:pt x="109538" y="161357"/>
                  </a:moveTo>
                  <a:lnTo>
                    <a:pt x="117476" y="169295"/>
                  </a:lnTo>
                  <a:lnTo>
                    <a:pt x="117476" y="161357"/>
                  </a:lnTo>
                  <a:close/>
                  <a:moveTo>
                    <a:pt x="92075" y="161357"/>
                  </a:moveTo>
                  <a:lnTo>
                    <a:pt x="117475" y="186757"/>
                  </a:lnTo>
                  <a:lnTo>
                    <a:pt x="117475" y="177232"/>
                  </a:lnTo>
                  <a:lnTo>
                    <a:pt x="100012" y="161357"/>
                  </a:lnTo>
                  <a:close/>
                  <a:moveTo>
                    <a:pt x="86111" y="150245"/>
                  </a:moveTo>
                  <a:lnTo>
                    <a:pt x="123439" y="150245"/>
                  </a:lnTo>
                  <a:cubicBezTo>
                    <a:pt x="126013" y="150245"/>
                    <a:pt x="128588" y="152813"/>
                    <a:pt x="128588" y="155381"/>
                  </a:cubicBezTo>
                  <a:cubicBezTo>
                    <a:pt x="128588" y="155381"/>
                    <a:pt x="128588" y="155381"/>
                    <a:pt x="128588" y="232422"/>
                  </a:cubicBezTo>
                  <a:cubicBezTo>
                    <a:pt x="128588" y="236274"/>
                    <a:pt x="126013" y="237558"/>
                    <a:pt x="123439" y="237558"/>
                  </a:cubicBezTo>
                  <a:cubicBezTo>
                    <a:pt x="123439" y="237558"/>
                    <a:pt x="123439" y="237558"/>
                    <a:pt x="86111" y="237558"/>
                  </a:cubicBezTo>
                  <a:cubicBezTo>
                    <a:pt x="83537" y="237558"/>
                    <a:pt x="80963" y="236274"/>
                    <a:pt x="80963" y="232422"/>
                  </a:cubicBezTo>
                  <a:cubicBezTo>
                    <a:pt x="80963" y="232422"/>
                    <a:pt x="80963" y="232422"/>
                    <a:pt x="80963" y="155381"/>
                  </a:cubicBezTo>
                  <a:cubicBezTo>
                    <a:pt x="80963" y="152813"/>
                    <a:pt x="83537" y="150245"/>
                    <a:pt x="86111" y="150245"/>
                  </a:cubicBezTo>
                  <a:close/>
                  <a:moveTo>
                    <a:pt x="327661" y="137545"/>
                  </a:moveTo>
                  <a:cubicBezTo>
                    <a:pt x="344488" y="247125"/>
                    <a:pt x="259056" y="327055"/>
                    <a:pt x="178802" y="329633"/>
                  </a:cubicBezTo>
                  <a:cubicBezTo>
                    <a:pt x="177508" y="319320"/>
                    <a:pt x="177508" y="309006"/>
                    <a:pt x="176213" y="297404"/>
                  </a:cubicBezTo>
                  <a:cubicBezTo>
                    <a:pt x="213752" y="293536"/>
                    <a:pt x="246112" y="276777"/>
                    <a:pt x="269412" y="247125"/>
                  </a:cubicBezTo>
                  <a:cubicBezTo>
                    <a:pt x="292711" y="216185"/>
                    <a:pt x="300478" y="181377"/>
                    <a:pt x="295300" y="143991"/>
                  </a:cubicBezTo>
                  <a:cubicBezTo>
                    <a:pt x="305656" y="141413"/>
                    <a:pt x="316011" y="140123"/>
                    <a:pt x="327661" y="137545"/>
                  </a:cubicBezTo>
                  <a:close/>
                  <a:moveTo>
                    <a:pt x="211138" y="132782"/>
                  </a:moveTo>
                  <a:lnTo>
                    <a:pt x="211138" y="228032"/>
                  </a:lnTo>
                  <a:lnTo>
                    <a:pt x="236538" y="228032"/>
                  </a:lnTo>
                  <a:lnTo>
                    <a:pt x="236538" y="132782"/>
                  </a:lnTo>
                  <a:close/>
                  <a:moveTo>
                    <a:pt x="203587" y="121670"/>
                  </a:moveTo>
                  <a:lnTo>
                    <a:pt x="240915" y="121670"/>
                  </a:lnTo>
                  <a:cubicBezTo>
                    <a:pt x="243489" y="121670"/>
                    <a:pt x="246063" y="124245"/>
                    <a:pt x="246063" y="126821"/>
                  </a:cubicBezTo>
                  <a:cubicBezTo>
                    <a:pt x="246063" y="126821"/>
                    <a:pt x="246063" y="126821"/>
                    <a:pt x="246063" y="232407"/>
                  </a:cubicBezTo>
                  <a:cubicBezTo>
                    <a:pt x="246063" y="236270"/>
                    <a:pt x="243489" y="237558"/>
                    <a:pt x="240915" y="237558"/>
                  </a:cubicBezTo>
                  <a:cubicBezTo>
                    <a:pt x="240915" y="237558"/>
                    <a:pt x="240915" y="237558"/>
                    <a:pt x="203587" y="237558"/>
                  </a:cubicBezTo>
                  <a:cubicBezTo>
                    <a:pt x="201013" y="237558"/>
                    <a:pt x="198438" y="236270"/>
                    <a:pt x="198438" y="232407"/>
                  </a:cubicBezTo>
                  <a:cubicBezTo>
                    <a:pt x="198438" y="232407"/>
                    <a:pt x="198438" y="232407"/>
                    <a:pt x="198438" y="126821"/>
                  </a:cubicBezTo>
                  <a:cubicBezTo>
                    <a:pt x="198438" y="124245"/>
                    <a:pt x="201013" y="121670"/>
                    <a:pt x="203587" y="121670"/>
                  </a:cubicBezTo>
                  <a:close/>
                  <a:moveTo>
                    <a:pt x="146403" y="78807"/>
                  </a:moveTo>
                  <a:lnTo>
                    <a:pt x="182211" y="78807"/>
                  </a:lnTo>
                  <a:cubicBezTo>
                    <a:pt x="186047" y="78807"/>
                    <a:pt x="187326" y="80098"/>
                    <a:pt x="187326" y="83970"/>
                  </a:cubicBezTo>
                  <a:cubicBezTo>
                    <a:pt x="187326" y="83970"/>
                    <a:pt x="187326" y="83970"/>
                    <a:pt x="187326" y="232394"/>
                  </a:cubicBezTo>
                  <a:cubicBezTo>
                    <a:pt x="187326" y="236266"/>
                    <a:pt x="186047" y="237557"/>
                    <a:pt x="182211" y="237557"/>
                  </a:cubicBezTo>
                  <a:cubicBezTo>
                    <a:pt x="182211" y="237557"/>
                    <a:pt x="182211" y="237557"/>
                    <a:pt x="146403" y="237557"/>
                  </a:cubicBezTo>
                  <a:cubicBezTo>
                    <a:pt x="142567" y="237557"/>
                    <a:pt x="141288" y="236266"/>
                    <a:pt x="141288" y="232394"/>
                  </a:cubicBezTo>
                  <a:cubicBezTo>
                    <a:pt x="141288" y="232394"/>
                    <a:pt x="141288" y="232394"/>
                    <a:pt x="141288" y="83970"/>
                  </a:cubicBezTo>
                  <a:cubicBezTo>
                    <a:pt x="141288" y="80098"/>
                    <a:pt x="142567" y="78807"/>
                    <a:pt x="146403" y="78807"/>
                  </a:cubicBezTo>
                  <a:close/>
                  <a:moveTo>
                    <a:pt x="257930" y="31182"/>
                  </a:moveTo>
                  <a:cubicBezTo>
                    <a:pt x="286558" y="51796"/>
                    <a:pt x="306076" y="77565"/>
                    <a:pt x="319088" y="109775"/>
                  </a:cubicBezTo>
                  <a:cubicBezTo>
                    <a:pt x="308678" y="113640"/>
                    <a:pt x="298269" y="117505"/>
                    <a:pt x="287859" y="120082"/>
                  </a:cubicBezTo>
                  <a:cubicBezTo>
                    <a:pt x="282654" y="107198"/>
                    <a:pt x="276148" y="95602"/>
                    <a:pt x="268340" y="85295"/>
                  </a:cubicBezTo>
                  <a:cubicBezTo>
                    <a:pt x="259232" y="74988"/>
                    <a:pt x="250123" y="65969"/>
                    <a:pt x="239713" y="58238"/>
                  </a:cubicBezTo>
                  <a:cubicBezTo>
                    <a:pt x="244918" y="49220"/>
                    <a:pt x="251424" y="40201"/>
                    <a:pt x="257930" y="31182"/>
                  </a:cubicBezTo>
                  <a:close/>
                  <a:moveTo>
                    <a:pt x="155199" y="194"/>
                  </a:moveTo>
                  <a:cubicBezTo>
                    <a:pt x="180825" y="-1099"/>
                    <a:pt x="206933" y="4073"/>
                    <a:pt x="233363" y="15064"/>
                  </a:cubicBezTo>
                  <a:cubicBezTo>
                    <a:pt x="228206" y="25408"/>
                    <a:pt x="224338" y="35753"/>
                    <a:pt x="219181" y="46097"/>
                  </a:cubicBezTo>
                  <a:cubicBezTo>
                    <a:pt x="130219" y="6012"/>
                    <a:pt x="37389" y="69372"/>
                    <a:pt x="32232" y="153420"/>
                  </a:cubicBezTo>
                  <a:cubicBezTo>
                    <a:pt x="21918" y="153420"/>
                    <a:pt x="10314" y="152127"/>
                    <a:pt x="0" y="150834"/>
                  </a:cubicBezTo>
                  <a:cubicBezTo>
                    <a:pt x="6446" y="95233"/>
                    <a:pt x="32232" y="52562"/>
                    <a:pt x="79936" y="24115"/>
                  </a:cubicBezTo>
                  <a:cubicBezTo>
                    <a:pt x="104433" y="9245"/>
                    <a:pt x="129574" y="1487"/>
                    <a:pt x="155199"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grpSp>
      <p:sp>
        <p:nvSpPr>
          <p:cNvPr id="2" name="圆角矩形 1"/>
          <p:cNvSpPr/>
          <p:nvPr/>
        </p:nvSpPr>
        <p:spPr>
          <a:xfrm>
            <a:off x="469901" y="1939149"/>
            <a:ext cx="1971560" cy="832014"/>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一元函数</a:t>
            </a:r>
            <a:endParaRPr lang="zh-CN" altLang="en-US" dirty="0"/>
          </a:p>
        </p:txBody>
      </p:sp>
      <p:sp>
        <p:nvSpPr>
          <p:cNvPr id="28" name="圆角矩形 27"/>
          <p:cNvSpPr/>
          <p:nvPr/>
        </p:nvSpPr>
        <p:spPr>
          <a:xfrm>
            <a:off x="454190" y="4483706"/>
            <a:ext cx="1971560" cy="832014"/>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二元函数</a:t>
            </a:r>
            <a:endParaRPr lang="zh-CN" altLang="en-US" dirty="0"/>
          </a:p>
        </p:txBody>
      </p:sp>
      <p:cxnSp>
        <p:nvCxnSpPr>
          <p:cNvPr id="29" name="直接连接符 28"/>
          <p:cNvCxnSpPr>
            <a:stCxn id="2" idx="2"/>
            <a:endCxn id="28" idx="0"/>
          </p:cNvCxnSpPr>
          <p:nvPr/>
        </p:nvCxnSpPr>
        <p:spPr>
          <a:xfrm flipH="1">
            <a:off x="1439970" y="2771163"/>
            <a:ext cx="15711" cy="1712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18" idx="2"/>
          </p:cNvCxnSpPr>
          <p:nvPr/>
        </p:nvCxnSpPr>
        <p:spPr>
          <a:xfrm>
            <a:off x="1455681" y="3580612"/>
            <a:ext cx="15953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965753"/>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0" y="304801"/>
            <a:ext cx="3487737"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a:solidFill>
                  <a:srgbClr val="40AFFF"/>
                </a:solidFill>
                <a:latin typeface="微软雅黑"/>
                <a:ea typeface="微软雅黑"/>
              </a:rPr>
              <a:t>矩阵一元运算窗口</a:t>
            </a:r>
          </a:p>
        </p:txBody>
      </p:sp>
      <p:grpSp>
        <p:nvGrpSpPr>
          <p:cNvPr id="7" name="Group 103">
            <a:extLst>
              <a:ext uri="{FF2B5EF4-FFF2-40B4-BE49-F238E27FC236}">
                <a16:creationId xmlns:a16="http://schemas.microsoft.com/office/drawing/2014/main" id="{C92B2A80-1483-4F86-AA95-292923D5B12F}"/>
              </a:ext>
            </a:extLst>
          </p:cNvPr>
          <p:cNvGrpSpPr/>
          <p:nvPr/>
        </p:nvGrpSpPr>
        <p:grpSpPr>
          <a:xfrm>
            <a:off x="311742" y="1519263"/>
            <a:ext cx="5144231" cy="725915"/>
            <a:chOff x="5403632" y="1998273"/>
            <a:chExt cx="5144231" cy="725915"/>
          </a:xfrm>
        </p:grpSpPr>
        <p:grpSp>
          <p:nvGrpSpPr>
            <p:cNvPr id="8" name="Group 125">
              <a:extLst>
                <a:ext uri="{FF2B5EF4-FFF2-40B4-BE49-F238E27FC236}">
                  <a16:creationId xmlns:a16="http://schemas.microsoft.com/office/drawing/2014/main" id="{778EBA8A-B271-4BDB-8D26-06822F3AC470}"/>
                </a:ext>
              </a:extLst>
            </p:cNvPr>
            <p:cNvGrpSpPr/>
            <p:nvPr/>
          </p:nvGrpSpPr>
          <p:grpSpPr>
            <a:xfrm>
              <a:off x="5403632" y="2028913"/>
              <a:ext cx="399214" cy="399214"/>
              <a:chOff x="0" y="0"/>
              <a:chExt cx="767929" cy="767929"/>
            </a:xfrm>
          </p:grpSpPr>
          <p:sp>
            <p:nvSpPr>
              <p:cNvPr id="12" name="Freeform: Shape 129">
                <a:extLst>
                  <a:ext uri="{FF2B5EF4-FFF2-40B4-BE49-F238E27FC236}">
                    <a16:creationId xmlns:a16="http://schemas.microsoft.com/office/drawing/2014/main" id="{D5FFAE22-786A-4334-8E2A-D1C3823CC1A7}"/>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13" name="Freeform: Shape 130">
                <a:extLst>
                  <a:ext uri="{FF2B5EF4-FFF2-40B4-BE49-F238E27FC236}">
                    <a16:creationId xmlns:a16="http://schemas.microsoft.com/office/drawing/2014/main" id="{07BB6A61-1F29-4AE5-AE8B-03F444335300}"/>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9" name="Group 126">
              <a:extLst>
                <a:ext uri="{FF2B5EF4-FFF2-40B4-BE49-F238E27FC236}">
                  <a16:creationId xmlns:a16="http://schemas.microsoft.com/office/drawing/2014/main" id="{31CAE755-ADDF-414E-86F9-137D431A09F6}"/>
                </a:ext>
              </a:extLst>
            </p:cNvPr>
            <p:cNvGrpSpPr/>
            <p:nvPr/>
          </p:nvGrpSpPr>
          <p:grpSpPr>
            <a:xfrm>
              <a:off x="5802845" y="1998273"/>
              <a:ext cx="4745018" cy="725915"/>
              <a:chOff x="6729846" y="3935367"/>
              <a:chExt cx="4745018" cy="725915"/>
            </a:xfrm>
          </p:grpSpPr>
          <p:sp>
            <p:nvSpPr>
              <p:cNvPr id="10" name="Rectangle 127">
                <a:extLst>
                  <a:ext uri="{FF2B5EF4-FFF2-40B4-BE49-F238E27FC236}">
                    <a16:creationId xmlns:a16="http://schemas.microsoft.com/office/drawing/2014/main" id="{5E867B21-A423-46BF-9FB0-C2F6D042C063}"/>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a:solidFill>
                      <a:srgbClr val="40AFFF"/>
                    </a:solidFill>
                    <a:latin typeface="微软雅黑" panose="020B0503020204020204" pitchFamily="34" charset="-122"/>
                    <a:ea typeface="微软雅黑" panose="020B0503020204020204" pitchFamily="34" charset="-122"/>
                  </a:rPr>
                  <a:t>实现矩阵基本一元运算</a:t>
                </a:r>
              </a:p>
            </p:txBody>
          </p:sp>
          <p:sp>
            <p:nvSpPr>
              <p:cNvPr id="11" name="Rectangle 128">
                <a:extLst>
                  <a:ext uri="{FF2B5EF4-FFF2-40B4-BE49-F238E27FC236}">
                    <a16:creationId xmlns:a16="http://schemas.microsoft.com/office/drawing/2014/main" id="{7C6E00B3-EBC5-432B-9E5A-78C63A56EA0A}"/>
                  </a:ext>
                </a:extLst>
              </p:cNvPr>
              <p:cNvSpPr/>
              <p:nvPr/>
            </p:nvSpPr>
            <p:spPr>
              <a:xfrm>
                <a:off x="6729846" y="4176212"/>
                <a:ext cx="4745018" cy="485070"/>
              </a:xfrm>
              <a:prstGeom prst="rect">
                <a:avLst/>
              </a:prstGeom>
            </p:spPr>
            <p:txBody>
              <a:bodyPr wrap="square" lIns="192000" tIns="0" rIns="192000" bIns="0" anchor="t">
                <a:noAutofit/>
              </a:bodyPr>
              <a:lstStyle/>
              <a:p>
                <a:pPr defTabSz="609585">
                  <a:lnSpc>
                    <a:spcPct val="120000"/>
                  </a:lnSpc>
                </a:pPr>
                <a:r>
                  <a:rPr lang="zh-CN" altLang="en-US" sz="1600" dirty="0">
                    <a:solidFill>
                      <a:prstClr val="black">
                        <a:lumMod val="100000"/>
                      </a:prstClr>
                    </a:solidFill>
                    <a:latin typeface="微软雅黑" panose="020B0503020204020204" pitchFamily="34" charset="-122"/>
                    <a:ea typeface="微软雅黑" panose="020B0503020204020204" pitchFamily="34" charset="-122"/>
                  </a:rPr>
                  <a:t>支持矩阵转置，矩阵求逆，矩阵求秩，矩阵行列式以及矩阵特征值与特征向量。</a:t>
                </a:r>
              </a:p>
            </p:txBody>
          </p:sp>
        </p:grpSp>
      </p:grpSp>
      <p:grpSp>
        <p:nvGrpSpPr>
          <p:cNvPr id="14" name="Group 104">
            <a:extLst>
              <a:ext uri="{FF2B5EF4-FFF2-40B4-BE49-F238E27FC236}">
                <a16:creationId xmlns:a16="http://schemas.microsoft.com/office/drawing/2014/main" id="{7B6265FA-7C8E-458A-9BC2-76297D323C3A}"/>
              </a:ext>
            </a:extLst>
          </p:cNvPr>
          <p:cNvGrpSpPr/>
          <p:nvPr/>
        </p:nvGrpSpPr>
        <p:grpSpPr>
          <a:xfrm>
            <a:off x="324441" y="2801281"/>
            <a:ext cx="5657259" cy="725915"/>
            <a:chOff x="5403632" y="2988092"/>
            <a:chExt cx="5657259" cy="725915"/>
          </a:xfrm>
        </p:grpSpPr>
        <p:grpSp>
          <p:nvGrpSpPr>
            <p:cNvPr id="15" name="Group 119">
              <a:extLst>
                <a:ext uri="{FF2B5EF4-FFF2-40B4-BE49-F238E27FC236}">
                  <a16:creationId xmlns:a16="http://schemas.microsoft.com/office/drawing/2014/main" id="{231DC22A-6A0C-4A6B-832D-20011B0D1380}"/>
                </a:ext>
              </a:extLst>
            </p:cNvPr>
            <p:cNvGrpSpPr/>
            <p:nvPr/>
          </p:nvGrpSpPr>
          <p:grpSpPr>
            <a:xfrm>
              <a:off x="5403632" y="3066578"/>
              <a:ext cx="399214" cy="399214"/>
              <a:chOff x="0" y="0"/>
              <a:chExt cx="767929" cy="767929"/>
            </a:xfrm>
          </p:grpSpPr>
          <p:sp>
            <p:nvSpPr>
              <p:cNvPr id="19" name="Freeform: Shape 123">
                <a:extLst>
                  <a:ext uri="{FF2B5EF4-FFF2-40B4-BE49-F238E27FC236}">
                    <a16:creationId xmlns:a16="http://schemas.microsoft.com/office/drawing/2014/main" id="{F1AF9711-5D9D-433A-B02F-39A80EC44EC3}"/>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20" name="Freeform: Shape 124">
                <a:extLst>
                  <a:ext uri="{FF2B5EF4-FFF2-40B4-BE49-F238E27FC236}">
                    <a16:creationId xmlns:a16="http://schemas.microsoft.com/office/drawing/2014/main" id="{F617DCBE-E49E-4C18-B0CE-374551AC9E47}"/>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16" name="Group 120">
              <a:extLst>
                <a:ext uri="{FF2B5EF4-FFF2-40B4-BE49-F238E27FC236}">
                  <a16:creationId xmlns:a16="http://schemas.microsoft.com/office/drawing/2014/main" id="{5F29E098-E4D6-449D-B47C-BC24CD125FF7}"/>
                </a:ext>
              </a:extLst>
            </p:cNvPr>
            <p:cNvGrpSpPr/>
            <p:nvPr/>
          </p:nvGrpSpPr>
          <p:grpSpPr>
            <a:xfrm>
              <a:off x="5813873" y="2988092"/>
              <a:ext cx="5247018" cy="725915"/>
              <a:chOff x="6729846" y="3935367"/>
              <a:chExt cx="5247018" cy="725915"/>
            </a:xfrm>
          </p:grpSpPr>
          <p:sp>
            <p:nvSpPr>
              <p:cNvPr id="17" name="Rectangle 121">
                <a:extLst>
                  <a:ext uri="{FF2B5EF4-FFF2-40B4-BE49-F238E27FC236}">
                    <a16:creationId xmlns:a16="http://schemas.microsoft.com/office/drawing/2014/main" id="{D09B2FF6-D592-4C2F-B8C2-01BAC1848A66}"/>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a:solidFill>
                      <a:srgbClr val="8B8B8B"/>
                    </a:solidFill>
                    <a:latin typeface="微软雅黑" panose="020B0503020204020204" pitchFamily="34" charset="-122"/>
                    <a:ea typeface="微软雅黑" panose="020B0503020204020204" pitchFamily="34" charset="-122"/>
                  </a:rPr>
                  <a:t>点击清空按钮，可清空输入框中的内容</a:t>
                </a:r>
              </a:p>
            </p:txBody>
          </p:sp>
          <p:sp>
            <p:nvSpPr>
              <p:cNvPr id="18" name="Rectangle 122">
                <a:extLst>
                  <a:ext uri="{FF2B5EF4-FFF2-40B4-BE49-F238E27FC236}">
                    <a16:creationId xmlns:a16="http://schemas.microsoft.com/office/drawing/2014/main" id="{595BA33F-6CE8-4692-8037-A118CC356737}"/>
                  </a:ext>
                </a:extLst>
              </p:cNvPr>
              <p:cNvSpPr/>
              <p:nvPr/>
            </p:nvSpPr>
            <p:spPr>
              <a:xfrm>
                <a:off x="6729846" y="4176212"/>
                <a:ext cx="5247018" cy="485070"/>
              </a:xfrm>
              <a:prstGeom prst="rect">
                <a:avLst/>
              </a:prstGeom>
            </p:spPr>
            <p:txBody>
              <a:bodyPr wrap="square" lIns="192000" tIns="0" rIns="192000" bIns="0" anchor="t">
                <a:noAutofit/>
              </a:bodyPr>
              <a:lstStyle/>
              <a:p>
                <a:pPr defTabSz="609585">
                  <a:lnSpc>
                    <a:spcPct val="120000"/>
                  </a:lnSpc>
                </a:pPr>
                <a:r>
                  <a:rPr lang="zh-CN" altLang="en-US" sz="1600" dirty="0">
                    <a:solidFill>
                      <a:prstClr val="black">
                        <a:lumMod val="100000"/>
                      </a:prstClr>
                    </a:solidFill>
                    <a:latin typeface="微软雅黑" panose="020B0503020204020204" pitchFamily="34" charset="-122"/>
                    <a:ea typeface="微软雅黑" panose="020B0503020204020204" pitchFamily="34" charset="-122"/>
                  </a:rPr>
                  <a:t>方便用户进行下次输入</a:t>
                </a:r>
              </a:p>
            </p:txBody>
          </p:sp>
        </p:grpSp>
      </p:grpSp>
      <p:grpSp>
        <p:nvGrpSpPr>
          <p:cNvPr id="21" name="Group 105">
            <a:extLst>
              <a:ext uri="{FF2B5EF4-FFF2-40B4-BE49-F238E27FC236}">
                <a16:creationId xmlns:a16="http://schemas.microsoft.com/office/drawing/2014/main" id="{95977C17-043D-437C-98B7-E194939E46D2}"/>
              </a:ext>
            </a:extLst>
          </p:cNvPr>
          <p:cNvGrpSpPr/>
          <p:nvPr/>
        </p:nvGrpSpPr>
        <p:grpSpPr>
          <a:xfrm>
            <a:off x="324442" y="3956299"/>
            <a:ext cx="5390558" cy="941803"/>
            <a:chOff x="5403632" y="4279235"/>
            <a:chExt cx="5390558" cy="941803"/>
          </a:xfrm>
        </p:grpSpPr>
        <p:grpSp>
          <p:nvGrpSpPr>
            <p:cNvPr id="22" name="Group 113">
              <a:extLst>
                <a:ext uri="{FF2B5EF4-FFF2-40B4-BE49-F238E27FC236}">
                  <a16:creationId xmlns:a16="http://schemas.microsoft.com/office/drawing/2014/main" id="{B252D6B5-CCD6-45B8-BBA0-78EB6CF3E81E}"/>
                </a:ext>
              </a:extLst>
            </p:cNvPr>
            <p:cNvGrpSpPr/>
            <p:nvPr/>
          </p:nvGrpSpPr>
          <p:grpSpPr>
            <a:xfrm>
              <a:off x="5403632" y="4279235"/>
              <a:ext cx="399214" cy="399214"/>
              <a:chOff x="0" y="0"/>
              <a:chExt cx="767929" cy="767929"/>
            </a:xfrm>
          </p:grpSpPr>
          <p:sp>
            <p:nvSpPr>
              <p:cNvPr id="26" name="Freeform: Shape 117">
                <a:extLst>
                  <a:ext uri="{FF2B5EF4-FFF2-40B4-BE49-F238E27FC236}">
                    <a16:creationId xmlns:a16="http://schemas.microsoft.com/office/drawing/2014/main" id="{BC2EA5C2-07FD-40DA-AF8F-0CD84ACEB65A}"/>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27" name="Freeform: Shape 118">
                <a:extLst>
                  <a:ext uri="{FF2B5EF4-FFF2-40B4-BE49-F238E27FC236}">
                    <a16:creationId xmlns:a16="http://schemas.microsoft.com/office/drawing/2014/main" id="{3E46CA46-53BF-4255-8BC8-76C20D597659}"/>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23" name="Group 114">
              <a:extLst>
                <a:ext uri="{FF2B5EF4-FFF2-40B4-BE49-F238E27FC236}">
                  <a16:creationId xmlns:a16="http://schemas.microsoft.com/office/drawing/2014/main" id="{B82A999F-C1E6-4068-9A74-37C9AA71E473}"/>
                </a:ext>
              </a:extLst>
            </p:cNvPr>
            <p:cNvGrpSpPr/>
            <p:nvPr/>
          </p:nvGrpSpPr>
          <p:grpSpPr>
            <a:xfrm>
              <a:off x="5802845" y="4279235"/>
              <a:ext cx="4991345" cy="941803"/>
              <a:chOff x="6729846" y="3935367"/>
              <a:chExt cx="4991345" cy="941803"/>
            </a:xfrm>
          </p:grpSpPr>
          <p:sp>
            <p:nvSpPr>
              <p:cNvPr id="24" name="Rectangle 115">
                <a:extLst>
                  <a:ext uri="{FF2B5EF4-FFF2-40B4-BE49-F238E27FC236}">
                    <a16:creationId xmlns:a16="http://schemas.microsoft.com/office/drawing/2014/main" id="{FD103AFF-E351-4C0F-A7C4-F22BA19926A9}"/>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a:solidFill>
                      <a:srgbClr val="40AFFF"/>
                    </a:solidFill>
                    <a:latin typeface="微软雅黑" panose="020B0503020204020204" pitchFamily="34" charset="-122"/>
                    <a:ea typeface="微软雅黑" panose="020B0503020204020204" pitchFamily="34" charset="-122"/>
                  </a:rPr>
                  <a:t>在结果和特征值选项卡中加入自动调节</a:t>
                </a:r>
                <a:endParaRPr lang="en-US" altLang="zh-CN" sz="2133" b="1" dirty="0">
                  <a:solidFill>
                    <a:srgbClr val="40AFFF"/>
                  </a:solidFill>
                  <a:latin typeface="微软雅黑" panose="020B0503020204020204" pitchFamily="34" charset="-122"/>
                  <a:ea typeface="微软雅黑" panose="020B0503020204020204" pitchFamily="34" charset="-122"/>
                </a:endParaRPr>
              </a:p>
              <a:p>
                <a:pPr defTabSz="609585"/>
                <a:r>
                  <a:rPr lang="zh-CN" altLang="en-US" sz="2133" b="1" dirty="0">
                    <a:solidFill>
                      <a:srgbClr val="40AFFF"/>
                    </a:solidFill>
                    <a:latin typeface="微软雅黑" panose="020B0503020204020204" pitchFamily="34" charset="-122"/>
                    <a:ea typeface="微软雅黑" panose="020B0503020204020204" pitchFamily="34" charset="-122"/>
                  </a:rPr>
                  <a:t>字体大小的功能</a:t>
                </a:r>
              </a:p>
            </p:txBody>
          </p:sp>
          <p:sp>
            <p:nvSpPr>
              <p:cNvPr id="25" name="Rectangle 116">
                <a:extLst>
                  <a:ext uri="{FF2B5EF4-FFF2-40B4-BE49-F238E27FC236}">
                    <a16:creationId xmlns:a16="http://schemas.microsoft.com/office/drawing/2014/main" id="{F1F33E3A-BD46-4EAF-94CA-AC976C87C319}"/>
                  </a:ext>
                </a:extLst>
              </p:cNvPr>
              <p:cNvSpPr/>
              <p:nvPr/>
            </p:nvSpPr>
            <p:spPr>
              <a:xfrm>
                <a:off x="6755246" y="4392100"/>
                <a:ext cx="4965945" cy="485070"/>
              </a:xfrm>
              <a:prstGeom prst="rect">
                <a:avLst/>
              </a:prstGeom>
            </p:spPr>
            <p:txBody>
              <a:bodyPr wrap="square" lIns="192000" tIns="0" rIns="192000" bIns="0" anchor="t">
                <a:noAutofit/>
              </a:bodyPr>
              <a:lstStyle/>
              <a:p>
                <a:pPr defTabSz="609585">
                  <a:lnSpc>
                    <a:spcPct val="120000"/>
                  </a:lnSpc>
                </a:pPr>
                <a:r>
                  <a:rPr lang="zh-CN" altLang="en-US" sz="1600" dirty="0">
                    <a:solidFill>
                      <a:prstClr val="black">
                        <a:lumMod val="100000"/>
                      </a:prstClr>
                    </a:solidFill>
                    <a:latin typeface="微软雅黑" panose="020B0503020204020204" pitchFamily="34" charset="-122"/>
                    <a:ea typeface="微软雅黑" panose="020B0503020204020204" pitchFamily="34" charset="-122"/>
                  </a:rPr>
                  <a:t>可根据计算结果的矩阵大小，自动调节显示字体的大小。</a:t>
                </a:r>
              </a:p>
            </p:txBody>
          </p:sp>
        </p:grpSp>
      </p:grpSp>
      <p:grpSp>
        <p:nvGrpSpPr>
          <p:cNvPr id="29" name="Group 104">
            <a:extLst>
              <a:ext uri="{FF2B5EF4-FFF2-40B4-BE49-F238E27FC236}">
                <a16:creationId xmlns:a16="http://schemas.microsoft.com/office/drawing/2014/main" id="{7B6265FA-7C8E-458A-9BC2-76297D323C3A}"/>
              </a:ext>
            </a:extLst>
          </p:cNvPr>
          <p:cNvGrpSpPr/>
          <p:nvPr/>
        </p:nvGrpSpPr>
        <p:grpSpPr>
          <a:xfrm>
            <a:off x="349841" y="5061881"/>
            <a:ext cx="5155259" cy="725915"/>
            <a:chOff x="5403632" y="2988092"/>
            <a:chExt cx="5155259" cy="725915"/>
          </a:xfrm>
        </p:grpSpPr>
        <p:grpSp>
          <p:nvGrpSpPr>
            <p:cNvPr id="30" name="Group 119">
              <a:extLst>
                <a:ext uri="{FF2B5EF4-FFF2-40B4-BE49-F238E27FC236}">
                  <a16:creationId xmlns:a16="http://schemas.microsoft.com/office/drawing/2014/main" id="{231DC22A-6A0C-4A6B-832D-20011B0D1380}"/>
                </a:ext>
              </a:extLst>
            </p:cNvPr>
            <p:cNvGrpSpPr/>
            <p:nvPr/>
          </p:nvGrpSpPr>
          <p:grpSpPr>
            <a:xfrm>
              <a:off x="5403632" y="3066578"/>
              <a:ext cx="399214" cy="399214"/>
              <a:chOff x="0" y="0"/>
              <a:chExt cx="767929" cy="767929"/>
            </a:xfrm>
          </p:grpSpPr>
          <p:sp>
            <p:nvSpPr>
              <p:cNvPr id="34" name="Freeform: Shape 123">
                <a:extLst>
                  <a:ext uri="{FF2B5EF4-FFF2-40B4-BE49-F238E27FC236}">
                    <a16:creationId xmlns:a16="http://schemas.microsoft.com/office/drawing/2014/main" id="{F1AF9711-5D9D-433A-B02F-39A80EC44EC3}"/>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35" name="Freeform: Shape 124">
                <a:extLst>
                  <a:ext uri="{FF2B5EF4-FFF2-40B4-BE49-F238E27FC236}">
                    <a16:creationId xmlns:a16="http://schemas.microsoft.com/office/drawing/2014/main" id="{F617DCBE-E49E-4C18-B0CE-374551AC9E47}"/>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31" name="Group 120">
              <a:extLst>
                <a:ext uri="{FF2B5EF4-FFF2-40B4-BE49-F238E27FC236}">
                  <a16:creationId xmlns:a16="http://schemas.microsoft.com/office/drawing/2014/main" id="{5F29E098-E4D6-449D-B47C-BC24CD125FF7}"/>
                </a:ext>
              </a:extLst>
            </p:cNvPr>
            <p:cNvGrpSpPr/>
            <p:nvPr/>
          </p:nvGrpSpPr>
          <p:grpSpPr>
            <a:xfrm>
              <a:off x="5813873" y="2988092"/>
              <a:ext cx="4745018" cy="725915"/>
              <a:chOff x="6729846" y="3935367"/>
              <a:chExt cx="4745018" cy="725915"/>
            </a:xfrm>
          </p:grpSpPr>
          <p:sp>
            <p:nvSpPr>
              <p:cNvPr id="32" name="Rectangle 121">
                <a:extLst>
                  <a:ext uri="{FF2B5EF4-FFF2-40B4-BE49-F238E27FC236}">
                    <a16:creationId xmlns:a16="http://schemas.microsoft.com/office/drawing/2014/main" id="{D09B2FF6-D592-4C2F-B8C2-01BAC1848A66}"/>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a:solidFill>
                      <a:srgbClr val="8B8B8B"/>
                    </a:solidFill>
                    <a:latin typeface="微软雅黑" panose="020B0503020204020204" pitchFamily="34" charset="-122"/>
                    <a:ea typeface="微软雅黑" panose="020B0503020204020204" pitchFamily="34" charset="-122"/>
                  </a:rPr>
                  <a:t>设置保存按钮</a:t>
                </a:r>
              </a:p>
            </p:txBody>
          </p:sp>
          <p:sp>
            <p:nvSpPr>
              <p:cNvPr id="33" name="Rectangle 122">
                <a:extLst>
                  <a:ext uri="{FF2B5EF4-FFF2-40B4-BE49-F238E27FC236}">
                    <a16:creationId xmlns:a16="http://schemas.microsoft.com/office/drawing/2014/main" id="{595BA33F-6CE8-4692-8037-A118CC356737}"/>
                  </a:ext>
                </a:extLst>
              </p:cNvPr>
              <p:cNvSpPr/>
              <p:nvPr/>
            </p:nvSpPr>
            <p:spPr>
              <a:xfrm>
                <a:off x="6729846" y="4176212"/>
                <a:ext cx="4745018" cy="485070"/>
              </a:xfrm>
              <a:prstGeom prst="rect">
                <a:avLst/>
              </a:prstGeom>
            </p:spPr>
            <p:txBody>
              <a:bodyPr wrap="square" lIns="192000" tIns="0" rIns="192000" bIns="0" anchor="t">
                <a:noAutofit/>
              </a:bodyPr>
              <a:lstStyle/>
              <a:p>
                <a:pPr defTabSz="609585">
                  <a:lnSpc>
                    <a:spcPct val="120000"/>
                  </a:lnSpc>
                </a:pPr>
                <a:r>
                  <a:rPr lang="zh-CN" altLang="en-US" sz="1600" dirty="0">
                    <a:solidFill>
                      <a:prstClr val="black">
                        <a:lumMod val="100000"/>
                      </a:prstClr>
                    </a:solidFill>
                    <a:latin typeface="微软雅黑" panose="020B0503020204020204" pitchFamily="34" charset="-122"/>
                    <a:ea typeface="微软雅黑" panose="020B0503020204020204" pitchFamily="34" charset="-122"/>
                  </a:rPr>
                  <a:t>用户点击后可将结果保存在</a:t>
                </a:r>
                <a:r>
                  <a:rPr lang="en-US" altLang="zh-CN" sz="1600" dirty="0">
                    <a:solidFill>
                      <a:prstClr val="black">
                        <a:lumMod val="100000"/>
                      </a:prstClr>
                    </a:solidFill>
                    <a:latin typeface="微软雅黑" panose="020B0503020204020204" pitchFamily="34" charset="-122"/>
                    <a:ea typeface="微软雅黑" panose="020B0503020204020204" pitchFamily="34" charset="-122"/>
                  </a:rPr>
                  <a:t>txt</a:t>
                </a:r>
                <a:r>
                  <a:rPr lang="zh-CN" altLang="en-US" sz="1600" dirty="0">
                    <a:solidFill>
                      <a:prstClr val="black">
                        <a:lumMod val="100000"/>
                      </a:prstClr>
                    </a:solidFill>
                    <a:latin typeface="微软雅黑" panose="020B0503020204020204" pitchFamily="34" charset="-122"/>
                    <a:ea typeface="微软雅黑" panose="020B0503020204020204" pitchFamily="34" charset="-122"/>
                  </a:rPr>
                  <a:t>文件中。</a:t>
                </a:r>
              </a:p>
            </p:txBody>
          </p:sp>
        </p:grpSp>
      </p:grpSp>
      <p:pic>
        <p:nvPicPr>
          <p:cNvPr id="2" name="图片 1">
            <a:extLst>
              <a:ext uri="{FF2B5EF4-FFF2-40B4-BE49-F238E27FC236}">
                <a16:creationId xmlns:a16="http://schemas.microsoft.com/office/drawing/2014/main" id="{8600D1E4-DD7D-4610-BFC7-F2897B045981}"/>
              </a:ext>
            </a:extLst>
          </p:cNvPr>
          <p:cNvPicPr>
            <a:picLocks noChangeAspect="1"/>
          </p:cNvPicPr>
          <p:nvPr/>
        </p:nvPicPr>
        <p:blipFill>
          <a:blip r:embed="rId4"/>
          <a:stretch>
            <a:fillRect/>
          </a:stretch>
        </p:blipFill>
        <p:spPr>
          <a:xfrm>
            <a:off x="5700626" y="1057276"/>
            <a:ext cx="6372312" cy="4843462"/>
          </a:xfrm>
          <a:prstGeom prst="rect">
            <a:avLst/>
          </a:prstGeom>
        </p:spPr>
      </p:pic>
    </p:spTree>
    <p:extLst>
      <p:ext uri="{BB962C8B-B14F-4D97-AF65-F5344CB8AC3E}">
        <p14:creationId xmlns:p14="http://schemas.microsoft.com/office/powerpoint/2010/main" val="1389291359"/>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0" y="304801"/>
            <a:ext cx="3487737"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a:solidFill>
                  <a:srgbClr val="40AFFF"/>
                </a:solidFill>
                <a:latin typeface="微软雅黑"/>
                <a:ea typeface="微软雅黑"/>
              </a:rPr>
              <a:t>矩阵二元运算窗口</a:t>
            </a:r>
          </a:p>
        </p:txBody>
      </p:sp>
      <p:grpSp>
        <p:nvGrpSpPr>
          <p:cNvPr id="7" name="Group 103">
            <a:extLst>
              <a:ext uri="{FF2B5EF4-FFF2-40B4-BE49-F238E27FC236}">
                <a16:creationId xmlns:a16="http://schemas.microsoft.com/office/drawing/2014/main" id="{C92B2A80-1483-4F86-AA95-292923D5B12F}"/>
              </a:ext>
            </a:extLst>
          </p:cNvPr>
          <p:cNvGrpSpPr/>
          <p:nvPr/>
        </p:nvGrpSpPr>
        <p:grpSpPr>
          <a:xfrm>
            <a:off x="311742" y="1519263"/>
            <a:ext cx="5144231" cy="725915"/>
            <a:chOff x="5403632" y="1998273"/>
            <a:chExt cx="5144231" cy="725915"/>
          </a:xfrm>
        </p:grpSpPr>
        <p:grpSp>
          <p:nvGrpSpPr>
            <p:cNvPr id="8" name="Group 125">
              <a:extLst>
                <a:ext uri="{FF2B5EF4-FFF2-40B4-BE49-F238E27FC236}">
                  <a16:creationId xmlns:a16="http://schemas.microsoft.com/office/drawing/2014/main" id="{778EBA8A-B271-4BDB-8D26-06822F3AC470}"/>
                </a:ext>
              </a:extLst>
            </p:cNvPr>
            <p:cNvGrpSpPr/>
            <p:nvPr/>
          </p:nvGrpSpPr>
          <p:grpSpPr>
            <a:xfrm>
              <a:off x="5403632" y="2028913"/>
              <a:ext cx="399214" cy="399214"/>
              <a:chOff x="0" y="0"/>
              <a:chExt cx="767929" cy="767929"/>
            </a:xfrm>
          </p:grpSpPr>
          <p:sp>
            <p:nvSpPr>
              <p:cNvPr id="12" name="Freeform: Shape 129">
                <a:extLst>
                  <a:ext uri="{FF2B5EF4-FFF2-40B4-BE49-F238E27FC236}">
                    <a16:creationId xmlns:a16="http://schemas.microsoft.com/office/drawing/2014/main" id="{D5FFAE22-786A-4334-8E2A-D1C3823CC1A7}"/>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13" name="Freeform: Shape 130">
                <a:extLst>
                  <a:ext uri="{FF2B5EF4-FFF2-40B4-BE49-F238E27FC236}">
                    <a16:creationId xmlns:a16="http://schemas.microsoft.com/office/drawing/2014/main" id="{07BB6A61-1F29-4AE5-AE8B-03F444335300}"/>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9" name="Group 126">
              <a:extLst>
                <a:ext uri="{FF2B5EF4-FFF2-40B4-BE49-F238E27FC236}">
                  <a16:creationId xmlns:a16="http://schemas.microsoft.com/office/drawing/2014/main" id="{31CAE755-ADDF-414E-86F9-137D431A09F6}"/>
                </a:ext>
              </a:extLst>
            </p:cNvPr>
            <p:cNvGrpSpPr/>
            <p:nvPr/>
          </p:nvGrpSpPr>
          <p:grpSpPr>
            <a:xfrm>
              <a:off x="5802845" y="1998273"/>
              <a:ext cx="4745018" cy="725915"/>
              <a:chOff x="6729846" y="3935367"/>
              <a:chExt cx="4745018" cy="725915"/>
            </a:xfrm>
          </p:grpSpPr>
          <p:sp>
            <p:nvSpPr>
              <p:cNvPr id="10" name="Rectangle 127">
                <a:extLst>
                  <a:ext uri="{FF2B5EF4-FFF2-40B4-BE49-F238E27FC236}">
                    <a16:creationId xmlns:a16="http://schemas.microsoft.com/office/drawing/2014/main" id="{5E867B21-A423-46BF-9FB0-C2F6D042C063}"/>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a:solidFill>
                      <a:srgbClr val="40AFFF"/>
                    </a:solidFill>
                    <a:latin typeface="微软雅黑" panose="020B0503020204020204" pitchFamily="34" charset="-122"/>
                    <a:ea typeface="微软雅黑" panose="020B0503020204020204" pitchFamily="34" charset="-122"/>
                  </a:rPr>
                  <a:t>实现矩阵基本二元运算</a:t>
                </a:r>
              </a:p>
            </p:txBody>
          </p:sp>
          <p:sp>
            <p:nvSpPr>
              <p:cNvPr id="11" name="Rectangle 128">
                <a:extLst>
                  <a:ext uri="{FF2B5EF4-FFF2-40B4-BE49-F238E27FC236}">
                    <a16:creationId xmlns:a16="http://schemas.microsoft.com/office/drawing/2014/main" id="{7C6E00B3-EBC5-432B-9E5A-78C63A56EA0A}"/>
                  </a:ext>
                </a:extLst>
              </p:cNvPr>
              <p:cNvSpPr/>
              <p:nvPr/>
            </p:nvSpPr>
            <p:spPr>
              <a:xfrm>
                <a:off x="6729846" y="4176212"/>
                <a:ext cx="4745018" cy="485070"/>
              </a:xfrm>
              <a:prstGeom prst="rect">
                <a:avLst/>
              </a:prstGeom>
            </p:spPr>
            <p:txBody>
              <a:bodyPr wrap="square" lIns="192000" tIns="0" rIns="192000" bIns="0" anchor="t">
                <a:noAutofit/>
              </a:bodyPr>
              <a:lstStyle/>
              <a:p>
                <a:pPr defTabSz="609585">
                  <a:lnSpc>
                    <a:spcPct val="120000"/>
                  </a:lnSpc>
                </a:pPr>
                <a:r>
                  <a:rPr lang="zh-CN" altLang="en-US" sz="1600" dirty="0">
                    <a:solidFill>
                      <a:prstClr val="black">
                        <a:lumMod val="100000"/>
                      </a:prstClr>
                    </a:solidFill>
                    <a:latin typeface="微软雅黑" panose="020B0503020204020204" pitchFamily="34" charset="-122"/>
                    <a:ea typeface="微软雅黑" panose="020B0503020204020204" pitchFamily="34" charset="-122"/>
                  </a:rPr>
                  <a:t>支持矩阵相加，矩阵相减和矩阵相乘</a:t>
                </a:r>
              </a:p>
            </p:txBody>
          </p:sp>
        </p:grpSp>
      </p:grpSp>
      <p:grpSp>
        <p:nvGrpSpPr>
          <p:cNvPr id="14" name="Group 104">
            <a:extLst>
              <a:ext uri="{FF2B5EF4-FFF2-40B4-BE49-F238E27FC236}">
                <a16:creationId xmlns:a16="http://schemas.microsoft.com/office/drawing/2014/main" id="{7B6265FA-7C8E-458A-9BC2-76297D323C3A}"/>
              </a:ext>
            </a:extLst>
          </p:cNvPr>
          <p:cNvGrpSpPr/>
          <p:nvPr/>
        </p:nvGrpSpPr>
        <p:grpSpPr>
          <a:xfrm>
            <a:off x="311742" y="3287163"/>
            <a:ext cx="5657259" cy="911162"/>
            <a:chOff x="5403632" y="2988092"/>
            <a:chExt cx="5657259" cy="911162"/>
          </a:xfrm>
        </p:grpSpPr>
        <p:grpSp>
          <p:nvGrpSpPr>
            <p:cNvPr id="15" name="Group 119">
              <a:extLst>
                <a:ext uri="{FF2B5EF4-FFF2-40B4-BE49-F238E27FC236}">
                  <a16:creationId xmlns:a16="http://schemas.microsoft.com/office/drawing/2014/main" id="{231DC22A-6A0C-4A6B-832D-20011B0D1380}"/>
                </a:ext>
              </a:extLst>
            </p:cNvPr>
            <p:cNvGrpSpPr/>
            <p:nvPr/>
          </p:nvGrpSpPr>
          <p:grpSpPr>
            <a:xfrm>
              <a:off x="5403632" y="3066578"/>
              <a:ext cx="399214" cy="399214"/>
              <a:chOff x="0" y="0"/>
              <a:chExt cx="767929" cy="767929"/>
            </a:xfrm>
          </p:grpSpPr>
          <p:sp>
            <p:nvSpPr>
              <p:cNvPr id="19" name="Freeform: Shape 123">
                <a:extLst>
                  <a:ext uri="{FF2B5EF4-FFF2-40B4-BE49-F238E27FC236}">
                    <a16:creationId xmlns:a16="http://schemas.microsoft.com/office/drawing/2014/main" id="{F1AF9711-5D9D-433A-B02F-39A80EC44EC3}"/>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20" name="Freeform: Shape 124">
                <a:extLst>
                  <a:ext uri="{FF2B5EF4-FFF2-40B4-BE49-F238E27FC236}">
                    <a16:creationId xmlns:a16="http://schemas.microsoft.com/office/drawing/2014/main" id="{F617DCBE-E49E-4C18-B0CE-374551AC9E47}"/>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16" name="Group 120">
              <a:extLst>
                <a:ext uri="{FF2B5EF4-FFF2-40B4-BE49-F238E27FC236}">
                  <a16:creationId xmlns:a16="http://schemas.microsoft.com/office/drawing/2014/main" id="{5F29E098-E4D6-449D-B47C-BC24CD125FF7}"/>
                </a:ext>
              </a:extLst>
            </p:cNvPr>
            <p:cNvGrpSpPr/>
            <p:nvPr/>
          </p:nvGrpSpPr>
          <p:grpSpPr>
            <a:xfrm>
              <a:off x="5813873" y="2988092"/>
              <a:ext cx="5247018" cy="911162"/>
              <a:chOff x="6729846" y="3935367"/>
              <a:chExt cx="5247018" cy="911162"/>
            </a:xfrm>
          </p:grpSpPr>
          <p:sp>
            <p:nvSpPr>
              <p:cNvPr id="17" name="Rectangle 121">
                <a:extLst>
                  <a:ext uri="{FF2B5EF4-FFF2-40B4-BE49-F238E27FC236}">
                    <a16:creationId xmlns:a16="http://schemas.microsoft.com/office/drawing/2014/main" id="{D09B2FF6-D592-4C2F-B8C2-01BAC1848A66}"/>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a:solidFill>
                      <a:srgbClr val="40AFFF"/>
                    </a:solidFill>
                    <a:latin typeface="微软雅黑" panose="020B0503020204020204" pitchFamily="34" charset="-122"/>
                    <a:ea typeface="微软雅黑" panose="020B0503020204020204" pitchFamily="34" charset="-122"/>
                  </a:rPr>
                  <a:t>在结果选项卡中加入自动调节字体大小</a:t>
                </a:r>
                <a:endParaRPr lang="en-US" altLang="zh-CN" sz="2133" b="1" dirty="0">
                  <a:solidFill>
                    <a:srgbClr val="40AFFF"/>
                  </a:solidFill>
                  <a:latin typeface="微软雅黑" panose="020B0503020204020204" pitchFamily="34" charset="-122"/>
                  <a:ea typeface="微软雅黑" panose="020B0503020204020204" pitchFamily="34" charset="-122"/>
                </a:endParaRPr>
              </a:p>
              <a:p>
                <a:pPr defTabSz="609585"/>
                <a:r>
                  <a:rPr lang="zh-CN" altLang="en-US" sz="2133" b="1" dirty="0">
                    <a:solidFill>
                      <a:srgbClr val="40AFFF"/>
                    </a:solidFill>
                    <a:latin typeface="微软雅黑" panose="020B0503020204020204" pitchFamily="34" charset="-122"/>
                    <a:ea typeface="微软雅黑" panose="020B0503020204020204" pitchFamily="34" charset="-122"/>
                  </a:rPr>
                  <a:t>的功能</a:t>
                </a:r>
              </a:p>
            </p:txBody>
          </p:sp>
          <p:sp>
            <p:nvSpPr>
              <p:cNvPr id="18" name="Rectangle 122">
                <a:extLst>
                  <a:ext uri="{FF2B5EF4-FFF2-40B4-BE49-F238E27FC236}">
                    <a16:creationId xmlns:a16="http://schemas.microsoft.com/office/drawing/2014/main" id="{595BA33F-6CE8-4692-8037-A118CC356737}"/>
                  </a:ext>
                </a:extLst>
              </p:cNvPr>
              <p:cNvSpPr/>
              <p:nvPr/>
            </p:nvSpPr>
            <p:spPr>
              <a:xfrm>
                <a:off x="6729846" y="4361459"/>
                <a:ext cx="5247018" cy="485070"/>
              </a:xfrm>
              <a:prstGeom prst="rect">
                <a:avLst/>
              </a:prstGeom>
            </p:spPr>
            <p:txBody>
              <a:bodyPr wrap="square" lIns="192000" tIns="0" rIns="192000" bIns="0" anchor="t">
                <a:noAutofit/>
              </a:bodyPr>
              <a:lstStyle/>
              <a:p>
                <a:pPr defTabSz="609585">
                  <a:lnSpc>
                    <a:spcPct val="120000"/>
                  </a:lnSpc>
                </a:pPr>
                <a:r>
                  <a:rPr lang="zh-CN" altLang="en-US" sz="1600" dirty="0">
                    <a:solidFill>
                      <a:prstClr val="black">
                        <a:lumMod val="100000"/>
                      </a:prstClr>
                    </a:solidFill>
                    <a:latin typeface="微软雅黑" panose="020B0503020204020204" pitchFamily="34" charset="-122"/>
                    <a:ea typeface="微软雅黑" panose="020B0503020204020204" pitchFamily="34" charset="-122"/>
                  </a:rPr>
                  <a:t>可根据计算结果的矩阵大小，自动调节显示字体的大小。</a:t>
                </a:r>
              </a:p>
            </p:txBody>
          </p:sp>
        </p:grpSp>
      </p:grpSp>
      <p:grpSp>
        <p:nvGrpSpPr>
          <p:cNvPr id="21" name="Group 105">
            <a:extLst>
              <a:ext uri="{FF2B5EF4-FFF2-40B4-BE49-F238E27FC236}">
                <a16:creationId xmlns:a16="http://schemas.microsoft.com/office/drawing/2014/main" id="{95977C17-043D-437C-98B7-E194939E46D2}"/>
              </a:ext>
            </a:extLst>
          </p:cNvPr>
          <p:cNvGrpSpPr/>
          <p:nvPr/>
        </p:nvGrpSpPr>
        <p:grpSpPr>
          <a:xfrm>
            <a:off x="433720" y="4979936"/>
            <a:ext cx="5365157" cy="738615"/>
            <a:chOff x="5403632" y="4279235"/>
            <a:chExt cx="5365157" cy="738615"/>
          </a:xfrm>
        </p:grpSpPr>
        <p:grpSp>
          <p:nvGrpSpPr>
            <p:cNvPr id="22" name="Group 113">
              <a:extLst>
                <a:ext uri="{FF2B5EF4-FFF2-40B4-BE49-F238E27FC236}">
                  <a16:creationId xmlns:a16="http://schemas.microsoft.com/office/drawing/2014/main" id="{B252D6B5-CCD6-45B8-BBA0-78EB6CF3E81E}"/>
                </a:ext>
              </a:extLst>
            </p:cNvPr>
            <p:cNvGrpSpPr/>
            <p:nvPr/>
          </p:nvGrpSpPr>
          <p:grpSpPr>
            <a:xfrm>
              <a:off x="5403632" y="4279235"/>
              <a:ext cx="399214" cy="399214"/>
              <a:chOff x="0" y="0"/>
              <a:chExt cx="767929" cy="767929"/>
            </a:xfrm>
          </p:grpSpPr>
          <p:sp>
            <p:nvSpPr>
              <p:cNvPr id="26" name="Freeform: Shape 117">
                <a:extLst>
                  <a:ext uri="{FF2B5EF4-FFF2-40B4-BE49-F238E27FC236}">
                    <a16:creationId xmlns:a16="http://schemas.microsoft.com/office/drawing/2014/main" id="{BC2EA5C2-07FD-40DA-AF8F-0CD84ACEB65A}"/>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27" name="Freeform: Shape 118">
                <a:extLst>
                  <a:ext uri="{FF2B5EF4-FFF2-40B4-BE49-F238E27FC236}">
                    <a16:creationId xmlns:a16="http://schemas.microsoft.com/office/drawing/2014/main" id="{3E46CA46-53BF-4255-8BC8-76C20D597659}"/>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23" name="Group 114">
              <a:extLst>
                <a:ext uri="{FF2B5EF4-FFF2-40B4-BE49-F238E27FC236}">
                  <a16:creationId xmlns:a16="http://schemas.microsoft.com/office/drawing/2014/main" id="{B82A999F-C1E6-4068-9A74-37C9AA71E473}"/>
                </a:ext>
              </a:extLst>
            </p:cNvPr>
            <p:cNvGrpSpPr/>
            <p:nvPr/>
          </p:nvGrpSpPr>
          <p:grpSpPr>
            <a:xfrm>
              <a:off x="5802844" y="4279235"/>
              <a:ext cx="4965945" cy="738615"/>
              <a:chOff x="6729845" y="3935367"/>
              <a:chExt cx="4965945" cy="738615"/>
            </a:xfrm>
          </p:grpSpPr>
          <p:sp>
            <p:nvSpPr>
              <p:cNvPr id="24" name="Rectangle 115">
                <a:extLst>
                  <a:ext uri="{FF2B5EF4-FFF2-40B4-BE49-F238E27FC236}">
                    <a16:creationId xmlns:a16="http://schemas.microsoft.com/office/drawing/2014/main" id="{FD103AFF-E351-4C0F-A7C4-F22BA19926A9}"/>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a:solidFill>
                      <a:srgbClr val="40AFFF"/>
                    </a:solidFill>
                    <a:latin typeface="微软雅黑" panose="020B0503020204020204" pitchFamily="34" charset="-122"/>
                    <a:ea typeface="微软雅黑" panose="020B0503020204020204" pitchFamily="34" charset="-122"/>
                  </a:rPr>
                  <a:t>设置保存按钮</a:t>
                </a:r>
              </a:p>
            </p:txBody>
          </p:sp>
          <p:sp>
            <p:nvSpPr>
              <p:cNvPr id="25" name="Rectangle 116">
                <a:extLst>
                  <a:ext uri="{FF2B5EF4-FFF2-40B4-BE49-F238E27FC236}">
                    <a16:creationId xmlns:a16="http://schemas.microsoft.com/office/drawing/2014/main" id="{F1F33E3A-BD46-4EAF-94CA-AC976C87C319}"/>
                  </a:ext>
                </a:extLst>
              </p:cNvPr>
              <p:cNvSpPr/>
              <p:nvPr/>
            </p:nvSpPr>
            <p:spPr>
              <a:xfrm>
                <a:off x="6729845" y="4188912"/>
                <a:ext cx="4965945" cy="485070"/>
              </a:xfrm>
              <a:prstGeom prst="rect">
                <a:avLst/>
              </a:prstGeom>
            </p:spPr>
            <p:txBody>
              <a:bodyPr wrap="square" lIns="192000" tIns="0" rIns="192000" bIns="0" anchor="t">
                <a:noAutofit/>
              </a:bodyPr>
              <a:lstStyle/>
              <a:p>
                <a:pPr defTabSz="609585">
                  <a:lnSpc>
                    <a:spcPct val="120000"/>
                  </a:lnSpc>
                </a:pPr>
                <a:r>
                  <a:rPr lang="zh-CN" altLang="en-US" sz="1600" dirty="0">
                    <a:solidFill>
                      <a:prstClr val="black">
                        <a:lumMod val="100000"/>
                      </a:prstClr>
                    </a:solidFill>
                    <a:latin typeface="微软雅黑" panose="020B0503020204020204" pitchFamily="34" charset="-122"/>
                    <a:ea typeface="微软雅黑" panose="020B0503020204020204" pitchFamily="34" charset="-122"/>
                  </a:rPr>
                  <a:t>用户可以将计算结果保存到</a:t>
                </a:r>
                <a:r>
                  <a:rPr lang="en-US" altLang="zh-CN" sz="1600" dirty="0">
                    <a:solidFill>
                      <a:prstClr val="black">
                        <a:lumMod val="100000"/>
                      </a:prstClr>
                    </a:solidFill>
                    <a:latin typeface="微软雅黑" panose="020B0503020204020204" pitchFamily="34" charset="-122"/>
                    <a:ea typeface="微软雅黑" panose="020B0503020204020204" pitchFamily="34" charset="-122"/>
                  </a:rPr>
                  <a:t>txt</a:t>
                </a:r>
                <a:r>
                  <a:rPr lang="zh-CN" altLang="en-US" sz="1600" dirty="0">
                    <a:solidFill>
                      <a:prstClr val="black">
                        <a:lumMod val="100000"/>
                      </a:prstClr>
                    </a:solidFill>
                    <a:latin typeface="微软雅黑" panose="020B0503020204020204" pitchFamily="34" charset="-122"/>
                    <a:ea typeface="微软雅黑" panose="020B0503020204020204" pitchFamily="34" charset="-122"/>
                  </a:rPr>
                  <a:t>文件中。</a:t>
                </a:r>
              </a:p>
            </p:txBody>
          </p:sp>
        </p:grpSp>
      </p:grpSp>
      <p:pic>
        <p:nvPicPr>
          <p:cNvPr id="2" name="图片 1">
            <a:extLst>
              <a:ext uri="{FF2B5EF4-FFF2-40B4-BE49-F238E27FC236}">
                <a16:creationId xmlns:a16="http://schemas.microsoft.com/office/drawing/2014/main" id="{8229A859-3F88-4248-95C4-7CC658FEC877}"/>
              </a:ext>
            </a:extLst>
          </p:cNvPr>
          <p:cNvPicPr>
            <a:picLocks noChangeAspect="1"/>
          </p:cNvPicPr>
          <p:nvPr/>
        </p:nvPicPr>
        <p:blipFill>
          <a:blip r:embed="rId4"/>
          <a:stretch>
            <a:fillRect/>
          </a:stretch>
        </p:blipFill>
        <p:spPr>
          <a:xfrm>
            <a:off x="5689599" y="985839"/>
            <a:ext cx="6383339" cy="4929186"/>
          </a:xfrm>
          <a:prstGeom prst="rect">
            <a:avLst/>
          </a:prstGeom>
        </p:spPr>
      </p:pic>
    </p:spTree>
    <p:extLst>
      <p:ext uri="{BB962C8B-B14F-4D97-AF65-F5344CB8AC3E}">
        <p14:creationId xmlns:p14="http://schemas.microsoft.com/office/powerpoint/2010/main" val="3777547378"/>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E699998D-5670-4A08-BAA4-CCE1017BB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2" name="图片 1"/>
          <p:cNvPicPr>
            <a:picLocks noChangeAspect="1"/>
          </p:cNvPicPr>
          <p:nvPr/>
        </p:nvPicPr>
        <p:blipFill>
          <a:blip r:embed="rId4"/>
          <a:stretch>
            <a:fillRect/>
          </a:stretch>
        </p:blipFill>
        <p:spPr>
          <a:xfrm>
            <a:off x="2356716" y="1626577"/>
            <a:ext cx="9502314" cy="4879729"/>
          </a:xfrm>
          <a:prstGeom prst="rect">
            <a:avLst/>
          </a:prstGeom>
        </p:spPr>
      </p:pic>
      <p:sp>
        <p:nvSpPr>
          <p:cNvPr id="22" name="文本框 21">
            <a:extLst>
              <a:ext uri="{FF2B5EF4-FFF2-40B4-BE49-F238E27FC236}">
                <a16:creationId xmlns:a16="http://schemas.microsoft.com/office/drawing/2014/main" id="{636C58DA-FC11-4C43-8DCE-29E7AB138933}"/>
              </a:ext>
            </a:extLst>
          </p:cNvPr>
          <p:cNvSpPr txBox="1"/>
          <p:nvPr/>
        </p:nvSpPr>
        <p:spPr>
          <a:xfrm>
            <a:off x="703385" y="479896"/>
            <a:ext cx="8280400" cy="666786"/>
          </a:xfrm>
          <a:prstGeom prst="rect">
            <a:avLst/>
          </a:prstGeom>
          <a:noFill/>
        </p:spPr>
        <p:txBody>
          <a:bodyPr wrap="square" rtlCol="0">
            <a:spAutoFit/>
          </a:bodyPr>
          <a:lstStyle/>
          <a:p>
            <a:pPr algn="ctr" defTabSz="609585"/>
            <a:r>
              <a:rPr lang="zh-CN" altLang="en-US" sz="3733" dirty="0" smtClean="0">
                <a:solidFill>
                  <a:srgbClr val="40AFFF"/>
                </a:solidFill>
                <a:latin typeface="微软雅黑"/>
                <a:ea typeface="微软雅黑"/>
              </a:rPr>
              <a:t>项目名称：多功能科学计算器</a:t>
            </a:r>
            <a:endParaRPr lang="zh-CN" altLang="en-US" sz="3733" dirty="0">
              <a:solidFill>
                <a:srgbClr val="40AFFF"/>
              </a:solidFill>
              <a:latin typeface="微软雅黑"/>
              <a:ea typeface="微软雅黑"/>
            </a:endParaRPr>
          </a:p>
        </p:txBody>
      </p:sp>
    </p:spTree>
    <p:extLst>
      <p:ext uri="{BB962C8B-B14F-4D97-AF65-F5344CB8AC3E}">
        <p14:creationId xmlns:p14="http://schemas.microsoft.com/office/powerpoint/2010/main" val="1230572004"/>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3548646"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a:solidFill>
                  <a:srgbClr val="40AFFF"/>
                </a:solidFill>
                <a:latin typeface="微软雅黑"/>
                <a:ea typeface="微软雅黑"/>
              </a:rPr>
              <a:t>日期</a:t>
            </a:r>
            <a:r>
              <a:rPr lang="zh-CN" altLang="en-US" sz="2667" dirty="0" smtClean="0">
                <a:solidFill>
                  <a:srgbClr val="40AFFF"/>
                </a:solidFill>
                <a:latin typeface="微软雅黑"/>
                <a:ea typeface="微软雅黑"/>
              </a:rPr>
              <a:t>计算</a:t>
            </a:r>
            <a:endParaRPr lang="zh-CN" altLang="en-US" sz="2667" dirty="0">
              <a:solidFill>
                <a:srgbClr val="40AFFF"/>
              </a:solidFill>
              <a:latin typeface="微软雅黑"/>
              <a:ea typeface="微软雅黑"/>
            </a:endParaRPr>
          </a:p>
        </p:txBody>
      </p:sp>
      <p:grpSp>
        <p:nvGrpSpPr>
          <p:cNvPr id="6" name="组合 5">
            <a:extLst>
              <a:ext uri="{FF2B5EF4-FFF2-40B4-BE49-F238E27FC236}">
                <a16:creationId xmlns:a16="http://schemas.microsoft.com/office/drawing/2014/main" id="{89A8AA32-D010-46AE-AF1A-B24618F9E073}"/>
              </a:ext>
            </a:extLst>
          </p:cNvPr>
          <p:cNvGrpSpPr/>
          <p:nvPr/>
        </p:nvGrpSpPr>
        <p:grpSpPr>
          <a:xfrm>
            <a:off x="469901" y="2210735"/>
            <a:ext cx="3315757" cy="2700468"/>
            <a:chOff x="352425" y="1562801"/>
            <a:chExt cx="2486817" cy="2025351"/>
          </a:xfrm>
        </p:grpSpPr>
        <p:sp>
          <p:nvSpPr>
            <p:cNvPr id="8" name="íṩľíḍè-Freeform: Shape 8">
              <a:extLst>
                <a:ext uri="{FF2B5EF4-FFF2-40B4-BE49-F238E27FC236}">
                  <a16:creationId xmlns:a16="http://schemas.microsoft.com/office/drawing/2014/main" id="{A3F6D9D2-D079-4CC2-B0D4-703213EB9F6F}"/>
                </a:ext>
              </a:extLst>
            </p:cNvPr>
            <p:cNvSpPr>
              <a:spLocks/>
            </p:cNvSpPr>
            <p:nvPr/>
          </p:nvSpPr>
          <p:spPr bwMode="auto">
            <a:xfrm>
              <a:off x="1259348" y="1562801"/>
              <a:ext cx="446267" cy="447587"/>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chemeClr val="bg1"/>
            </a:solidFill>
            <a:ln>
              <a:noFill/>
            </a:ln>
          </p:spPr>
          <p:txBody>
            <a:bodyPr anchor="ctr"/>
            <a:lstStyle/>
            <a:p>
              <a:pPr algn="ctr" defTabSz="609585"/>
              <a:endParaRPr sz="2400">
                <a:solidFill>
                  <a:prstClr val="black"/>
                </a:solidFill>
                <a:latin typeface="微软雅黑"/>
                <a:ea typeface="微软雅黑"/>
              </a:endParaRPr>
            </a:p>
          </p:txBody>
        </p:sp>
        <p:sp>
          <p:nvSpPr>
            <p:cNvPr id="9" name="íṩľíḍè-Rectangle 30">
              <a:extLst>
                <a:ext uri="{FF2B5EF4-FFF2-40B4-BE49-F238E27FC236}">
                  <a16:creationId xmlns:a16="http://schemas.microsoft.com/office/drawing/2014/main" id="{6D58B8CB-7D94-41BE-802F-E5075F1DC1AA}"/>
                </a:ext>
              </a:extLst>
            </p:cNvPr>
            <p:cNvSpPr/>
            <p:nvPr/>
          </p:nvSpPr>
          <p:spPr>
            <a:xfrm>
              <a:off x="352425" y="3084591"/>
              <a:ext cx="2486817" cy="503561"/>
            </a:xfrm>
            <a:prstGeom prst="rect">
              <a:avLst/>
            </a:prstGeom>
          </p:spPr>
          <p:txBody>
            <a:bodyPr wrap="square" lIns="0" tIns="0" rIns="0" bIns="0" anchor="t" anchorCtr="1">
              <a:noAutofit/>
            </a:bodyPr>
            <a:lstStyle/>
            <a:p>
              <a:pPr algn="ctr" defTabSz="609585">
                <a:lnSpc>
                  <a:spcPct val="120000"/>
                </a:lnSpc>
              </a:pPr>
              <a:r>
                <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rPr>
                <a:t>计算两个日期相间隔的天数</a:t>
              </a:r>
              <a:endParaRPr lang="zh-CN" altLang="en-US" sz="2000" dirty="0">
                <a:solidFill>
                  <a:prstClr val="black"/>
                </a:solidFill>
                <a:latin typeface="微软雅黑"/>
                <a:ea typeface="微软雅黑"/>
              </a:endParaRPr>
            </a:p>
          </p:txBody>
        </p:sp>
      </p:grpSp>
      <p:grpSp>
        <p:nvGrpSpPr>
          <p:cNvPr id="10" name="组合 9">
            <a:extLst>
              <a:ext uri="{FF2B5EF4-FFF2-40B4-BE49-F238E27FC236}">
                <a16:creationId xmlns:a16="http://schemas.microsoft.com/office/drawing/2014/main" id="{6960F94B-8EF4-4007-AD33-26300CCB9DEA}"/>
              </a:ext>
            </a:extLst>
          </p:cNvPr>
          <p:cNvGrpSpPr/>
          <p:nvPr/>
        </p:nvGrpSpPr>
        <p:grpSpPr>
          <a:xfrm>
            <a:off x="4421189" y="2210735"/>
            <a:ext cx="2887088" cy="2741601"/>
            <a:chOff x="3315893" y="1562801"/>
            <a:chExt cx="2165317" cy="2056201"/>
          </a:xfrm>
        </p:grpSpPr>
        <p:sp>
          <p:nvSpPr>
            <p:cNvPr id="12" name="íṩľíḍè-Freeform: Shape 9">
              <a:extLst>
                <a:ext uri="{FF2B5EF4-FFF2-40B4-BE49-F238E27FC236}">
                  <a16:creationId xmlns:a16="http://schemas.microsoft.com/office/drawing/2014/main" id="{5F6EEC96-FDB2-4631-A893-68772B6C183A}"/>
                </a:ext>
              </a:extLst>
            </p:cNvPr>
            <p:cNvSpPr>
              <a:spLocks/>
            </p:cNvSpPr>
            <p:nvPr/>
          </p:nvSpPr>
          <p:spPr bwMode="auto">
            <a:xfrm>
              <a:off x="3315893" y="1562801"/>
              <a:ext cx="446415" cy="447736"/>
            </a:xfrm>
            <a:custGeom>
              <a:avLst/>
              <a:gdLst>
                <a:gd name="T0" fmla="*/ 186 w 186"/>
                <a:gd name="T1" fmla="*/ 55 h 186"/>
                <a:gd name="T2" fmla="*/ 131 w 186"/>
                <a:gd name="T3" fmla="*/ 0 h 186"/>
                <a:gd name="T4" fmla="*/ 93 w 186"/>
                <a:gd name="T5" fmla="*/ 15 h 186"/>
                <a:gd name="T6" fmla="*/ 55 w 186"/>
                <a:gd name="T7" fmla="*/ 0 h 186"/>
                <a:gd name="T8" fmla="*/ 0 w 186"/>
                <a:gd name="T9" fmla="*/ 55 h 186"/>
                <a:gd name="T10" fmla="*/ 0 w 186"/>
                <a:gd name="T11" fmla="*/ 61 h 186"/>
                <a:gd name="T12" fmla="*/ 93 w 186"/>
                <a:gd name="T13" fmla="*/ 186 h 186"/>
                <a:gd name="T14" fmla="*/ 185 w 186"/>
                <a:gd name="T15" fmla="*/ 61 h 186"/>
                <a:gd name="T16" fmla="*/ 186 w 186"/>
                <a:gd name="T17" fmla="*/ 55 h 186"/>
                <a:gd name="T18" fmla="*/ 177 w 186"/>
                <a:gd name="T19" fmla="*/ 60 h 186"/>
                <a:gd name="T20" fmla="*/ 93 w 186"/>
                <a:gd name="T21" fmla="*/ 177 h 186"/>
                <a:gd name="T22" fmla="*/ 9 w 186"/>
                <a:gd name="T23" fmla="*/ 60 h 186"/>
                <a:gd name="T24" fmla="*/ 8 w 186"/>
                <a:gd name="T25" fmla="*/ 55 h 186"/>
                <a:gd name="T26" fmla="*/ 55 w 186"/>
                <a:gd name="T27" fmla="*/ 9 h 186"/>
                <a:gd name="T28" fmla="*/ 87 w 186"/>
                <a:gd name="T29" fmla="*/ 22 h 186"/>
                <a:gd name="T30" fmla="*/ 91 w 186"/>
                <a:gd name="T31" fmla="*/ 25 h 186"/>
                <a:gd name="T32" fmla="*/ 76 w 186"/>
                <a:gd name="T33" fmla="*/ 59 h 186"/>
                <a:gd name="T34" fmla="*/ 97 w 186"/>
                <a:gd name="T35" fmla="*/ 84 h 186"/>
                <a:gd name="T36" fmla="*/ 80 w 186"/>
                <a:gd name="T37" fmla="*/ 122 h 186"/>
                <a:gd name="T38" fmla="*/ 93 w 186"/>
                <a:gd name="T39" fmla="*/ 144 h 186"/>
                <a:gd name="T40" fmla="*/ 90 w 186"/>
                <a:gd name="T41" fmla="*/ 122 h 186"/>
                <a:gd name="T42" fmla="*/ 106 w 186"/>
                <a:gd name="T43" fmla="*/ 82 h 186"/>
                <a:gd name="T44" fmla="*/ 86 w 186"/>
                <a:gd name="T45" fmla="*/ 58 h 186"/>
                <a:gd name="T46" fmla="*/ 104 w 186"/>
                <a:gd name="T47" fmla="*/ 17 h 186"/>
                <a:gd name="T48" fmla="*/ 131 w 186"/>
                <a:gd name="T49" fmla="*/ 9 h 186"/>
                <a:gd name="T50" fmla="*/ 177 w 186"/>
                <a:gd name="T51" fmla="*/ 55 h 186"/>
                <a:gd name="T52" fmla="*/ 177 w 186"/>
                <a:gd name="T53" fmla="*/ 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86">
                  <a:moveTo>
                    <a:pt x="186" y="55"/>
                  </a:moveTo>
                  <a:cubicBezTo>
                    <a:pt x="186" y="25"/>
                    <a:pt x="161" y="0"/>
                    <a:pt x="131" y="0"/>
                  </a:cubicBezTo>
                  <a:cubicBezTo>
                    <a:pt x="116" y="0"/>
                    <a:pt x="103" y="6"/>
                    <a:pt x="93" y="15"/>
                  </a:cubicBezTo>
                  <a:cubicBezTo>
                    <a:pt x="83" y="6"/>
                    <a:pt x="70" y="0"/>
                    <a:pt x="55" y="0"/>
                  </a:cubicBezTo>
                  <a:cubicBezTo>
                    <a:pt x="25" y="0"/>
                    <a:pt x="0" y="25"/>
                    <a:pt x="0" y="55"/>
                  </a:cubicBezTo>
                  <a:cubicBezTo>
                    <a:pt x="0" y="58"/>
                    <a:pt x="1" y="63"/>
                    <a:pt x="0" y="61"/>
                  </a:cubicBezTo>
                  <a:cubicBezTo>
                    <a:pt x="6" y="115"/>
                    <a:pt x="85" y="186"/>
                    <a:pt x="93" y="186"/>
                  </a:cubicBezTo>
                  <a:cubicBezTo>
                    <a:pt x="101" y="186"/>
                    <a:pt x="179" y="115"/>
                    <a:pt x="185" y="61"/>
                  </a:cubicBezTo>
                  <a:cubicBezTo>
                    <a:pt x="185" y="63"/>
                    <a:pt x="186" y="58"/>
                    <a:pt x="186" y="55"/>
                  </a:cubicBezTo>
                  <a:close/>
                  <a:moveTo>
                    <a:pt x="177" y="60"/>
                  </a:moveTo>
                  <a:cubicBezTo>
                    <a:pt x="172" y="105"/>
                    <a:pt x="109" y="167"/>
                    <a:pt x="93" y="177"/>
                  </a:cubicBezTo>
                  <a:cubicBezTo>
                    <a:pt x="77" y="167"/>
                    <a:pt x="14" y="105"/>
                    <a:pt x="9" y="60"/>
                  </a:cubicBezTo>
                  <a:cubicBezTo>
                    <a:pt x="9" y="60"/>
                    <a:pt x="8" y="58"/>
                    <a:pt x="8" y="55"/>
                  </a:cubicBezTo>
                  <a:cubicBezTo>
                    <a:pt x="8" y="29"/>
                    <a:pt x="29" y="9"/>
                    <a:pt x="55" y="9"/>
                  </a:cubicBezTo>
                  <a:cubicBezTo>
                    <a:pt x="67" y="9"/>
                    <a:pt x="78" y="13"/>
                    <a:pt x="87" y="22"/>
                  </a:cubicBezTo>
                  <a:cubicBezTo>
                    <a:pt x="91" y="25"/>
                    <a:pt x="91" y="25"/>
                    <a:pt x="91" y="25"/>
                  </a:cubicBezTo>
                  <a:cubicBezTo>
                    <a:pt x="76" y="59"/>
                    <a:pt x="76" y="59"/>
                    <a:pt x="76" y="59"/>
                  </a:cubicBezTo>
                  <a:cubicBezTo>
                    <a:pt x="97" y="84"/>
                    <a:pt x="97" y="84"/>
                    <a:pt x="97" y="84"/>
                  </a:cubicBezTo>
                  <a:cubicBezTo>
                    <a:pt x="80" y="122"/>
                    <a:pt x="80" y="122"/>
                    <a:pt x="80" y="122"/>
                  </a:cubicBezTo>
                  <a:cubicBezTo>
                    <a:pt x="93" y="144"/>
                    <a:pt x="93" y="144"/>
                    <a:pt x="93" y="144"/>
                  </a:cubicBezTo>
                  <a:cubicBezTo>
                    <a:pt x="90" y="122"/>
                    <a:pt x="90" y="122"/>
                    <a:pt x="90" y="122"/>
                  </a:cubicBezTo>
                  <a:cubicBezTo>
                    <a:pt x="106" y="82"/>
                    <a:pt x="106" y="82"/>
                    <a:pt x="106" y="82"/>
                  </a:cubicBezTo>
                  <a:cubicBezTo>
                    <a:pt x="86" y="58"/>
                    <a:pt x="86" y="58"/>
                    <a:pt x="86" y="58"/>
                  </a:cubicBezTo>
                  <a:cubicBezTo>
                    <a:pt x="104" y="17"/>
                    <a:pt x="104" y="17"/>
                    <a:pt x="104" y="17"/>
                  </a:cubicBezTo>
                  <a:cubicBezTo>
                    <a:pt x="112" y="12"/>
                    <a:pt x="121" y="9"/>
                    <a:pt x="131" y="9"/>
                  </a:cubicBezTo>
                  <a:cubicBezTo>
                    <a:pt x="156" y="9"/>
                    <a:pt x="177" y="29"/>
                    <a:pt x="177" y="55"/>
                  </a:cubicBezTo>
                  <a:cubicBezTo>
                    <a:pt x="177" y="58"/>
                    <a:pt x="177" y="60"/>
                    <a:pt x="177" y="60"/>
                  </a:cubicBezTo>
                  <a:close/>
                </a:path>
              </a:pathLst>
            </a:custGeom>
            <a:solidFill>
              <a:schemeClr val="bg1"/>
            </a:solidFill>
            <a:ln>
              <a:noFill/>
            </a:ln>
          </p:spPr>
          <p:txBody>
            <a:bodyPr anchor="ctr"/>
            <a:lstStyle/>
            <a:p>
              <a:pPr algn="ctr" defTabSz="609585"/>
              <a:endParaRPr sz="2400">
                <a:solidFill>
                  <a:prstClr val="black"/>
                </a:solidFill>
                <a:latin typeface="微软雅黑"/>
                <a:ea typeface="微软雅黑"/>
              </a:endParaRPr>
            </a:p>
          </p:txBody>
        </p:sp>
        <p:sp>
          <p:nvSpPr>
            <p:cNvPr id="13" name="íṩľíḍè-Rectangle 33">
              <a:extLst>
                <a:ext uri="{FF2B5EF4-FFF2-40B4-BE49-F238E27FC236}">
                  <a16:creationId xmlns:a16="http://schemas.microsoft.com/office/drawing/2014/main" id="{5B69174C-2910-42BC-8CF1-C113DBF7B25C}"/>
                </a:ext>
              </a:extLst>
            </p:cNvPr>
            <p:cNvSpPr/>
            <p:nvPr/>
          </p:nvSpPr>
          <p:spPr>
            <a:xfrm>
              <a:off x="3315893" y="3115441"/>
              <a:ext cx="2165317" cy="503561"/>
            </a:xfrm>
            <a:prstGeom prst="rect">
              <a:avLst/>
            </a:prstGeom>
          </p:spPr>
          <p:txBody>
            <a:bodyPr wrap="square" lIns="0" tIns="0" rIns="0" bIns="0" anchor="t" anchorCtr="1">
              <a:noAutofit/>
            </a:bodyPr>
            <a:lstStyle/>
            <a:p>
              <a:pPr algn="ctr" defTabSz="609585">
                <a:lnSpc>
                  <a:spcPct val="120000"/>
                </a:lnSpc>
              </a:pPr>
              <a:r>
                <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rPr>
                <a:t>计算距离某个日期前</a:t>
              </a: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a:t>
              </a:r>
              <a:r>
                <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rPr>
                <a:t>后某天的日期</a:t>
              </a:r>
              <a:endParaRPr lang="zh-CN" altLang="en-US" sz="2000" dirty="0">
                <a:solidFill>
                  <a:prstClr val="black"/>
                </a:solidFill>
                <a:latin typeface="微软雅黑"/>
                <a:ea typeface="微软雅黑"/>
              </a:endParaRPr>
            </a:p>
          </p:txBody>
        </p:sp>
      </p:grpSp>
      <p:grpSp>
        <p:nvGrpSpPr>
          <p:cNvPr id="14" name="组合 13">
            <a:extLst>
              <a:ext uri="{FF2B5EF4-FFF2-40B4-BE49-F238E27FC236}">
                <a16:creationId xmlns:a16="http://schemas.microsoft.com/office/drawing/2014/main" id="{BA636023-1E03-45FB-9412-3990C18EAACC}"/>
              </a:ext>
            </a:extLst>
          </p:cNvPr>
          <p:cNvGrpSpPr/>
          <p:nvPr/>
        </p:nvGrpSpPr>
        <p:grpSpPr>
          <a:xfrm>
            <a:off x="7168547" y="2214255"/>
            <a:ext cx="3984726" cy="2749269"/>
            <a:chOff x="5376410" y="1565441"/>
            <a:chExt cx="2988545" cy="2061952"/>
          </a:xfrm>
        </p:grpSpPr>
        <p:sp>
          <p:nvSpPr>
            <p:cNvPr id="16" name="íṩľíḍè-Freeform: Shape 11">
              <a:extLst>
                <a:ext uri="{FF2B5EF4-FFF2-40B4-BE49-F238E27FC236}">
                  <a16:creationId xmlns:a16="http://schemas.microsoft.com/office/drawing/2014/main" id="{73CC9E30-9453-4BEA-9A58-D45AF5F6461D}"/>
                </a:ext>
              </a:extLst>
            </p:cNvPr>
            <p:cNvSpPr>
              <a:spLocks/>
            </p:cNvSpPr>
            <p:nvPr/>
          </p:nvSpPr>
          <p:spPr bwMode="auto">
            <a:xfrm>
              <a:off x="5376410" y="1565441"/>
              <a:ext cx="456982" cy="445095"/>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chemeClr val="bg1"/>
            </a:solidFill>
            <a:ln>
              <a:noFill/>
            </a:ln>
          </p:spPr>
          <p:txBody>
            <a:bodyPr anchor="ctr"/>
            <a:lstStyle/>
            <a:p>
              <a:pPr algn="ctr" defTabSz="609585"/>
              <a:endParaRPr sz="2400">
                <a:solidFill>
                  <a:prstClr val="black"/>
                </a:solidFill>
                <a:latin typeface="微软雅黑"/>
                <a:ea typeface="微软雅黑"/>
              </a:endParaRPr>
            </a:p>
          </p:txBody>
        </p:sp>
        <p:sp>
          <p:nvSpPr>
            <p:cNvPr id="17" name="íṩľíḍè-Rectangle 36">
              <a:extLst>
                <a:ext uri="{FF2B5EF4-FFF2-40B4-BE49-F238E27FC236}">
                  <a16:creationId xmlns:a16="http://schemas.microsoft.com/office/drawing/2014/main" id="{58480551-C665-485E-9142-BC2B13CA5D5B}"/>
                </a:ext>
              </a:extLst>
            </p:cNvPr>
            <p:cNvSpPr/>
            <p:nvPr/>
          </p:nvSpPr>
          <p:spPr>
            <a:xfrm>
              <a:off x="6372208" y="3123832"/>
              <a:ext cx="1992747" cy="503561"/>
            </a:xfrm>
            <a:prstGeom prst="rect">
              <a:avLst/>
            </a:prstGeom>
          </p:spPr>
          <p:txBody>
            <a:bodyPr wrap="square" lIns="0" tIns="0" rIns="0" bIns="0" anchor="t" anchorCtr="1">
              <a:noAutofit/>
            </a:bodyPr>
            <a:lstStyle/>
            <a:p>
              <a:pPr algn="ctr" defTabSz="609585">
                <a:lnSpc>
                  <a:spcPct val="120000"/>
                </a:lnSpc>
              </a:pPr>
              <a:r>
                <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rPr>
                <a:t>查询某个日期的星期</a:t>
              </a:r>
              <a:endParaRPr lang="zh-CN" altLang="en-US" sz="2000" dirty="0">
                <a:solidFill>
                  <a:prstClr val="black"/>
                </a:solidFill>
                <a:latin typeface="微软雅黑"/>
                <a:ea typeface="微软雅黑"/>
              </a:endParaRPr>
            </a:p>
          </p:txBody>
        </p:sp>
      </p:grpSp>
      <p:pic>
        <p:nvPicPr>
          <p:cNvPr id="3" name="图片 2">
            <a:extLst>
              <a:ext uri="{FF2B5EF4-FFF2-40B4-BE49-F238E27FC236}">
                <a16:creationId xmlns:a16="http://schemas.microsoft.com/office/drawing/2014/main" id="{D09309C8-DA4E-40B7-81AF-E6F6CE876241}"/>
              </a:ext>
            </a:extLst>
          </p:cNvPr>
          <p:cNvPicPr>
            <a:picLocks noChangeAspect="1"/>
          </p:cNvPicPr>
          <p:nvPr/>
        </p:nvPicPr>
        <p:blipFill rotWithShape="1">
          <a:blip r:embed="rId4">
            <a:extLst>
              <a:ext uri="{28A0092B-C50C-407E-A947-70E740481C1C}">
                <a14:useLocalDpi xmlns:a14="http://schemas.microsoft.com/office/drawing/2010/main" val="0"/>
              </a:ext>
            </a:extLst>
          </a:blip>
          <a:srcRect l="1083" t="664"/>
          <a:stretch/>
        </p:blipFill>
        <p:spPr>
          <a:xfrm>
            <a:off x="469901" y="1033725"/>
            <a:ext cx="3315756" cy="3093107"/>
          </a:xfrm>
          <a:prstGeom prst="rect">
            <a:avLst/>
          </a:prstGeom>
        </p:spPr>
      </p:pic>
      <p:pic>
        <p:nvPicPr>
          <p:cNvPr id="23" name="图片 22">
            <a:extLst>
              <a:ext uri="{FF2B5EF4-FFF2-40B4-BE49-F238E27FC236}">
                <a16:creationId xmlns:a16="http://schemas.microsoft.com/office/drawing/2014/main" id="{03731939-D259-4CA2-AAB4-641F9FBA42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190" y="1052565"/>
            <a:ext cx="3321806" cy="3074268"/>
          </a:xfrm>
          <a:prstGeom prst="rect">
            <a:avLst/>
          </a:prstGeom>
        </p:spPr>
      </p:pic>
      <p:pic>
        <p:nvPicPr>
          <p:cNvPr id="27" name="图片 26">
            <a:extLst>
              <a:ext uri="{FF2B5EF4-FFF2-40B4-BE49-F238E27FC236}">
                <a16:creationId xmlns:a16="http://schemas.microsoft.com/office/drawing/2014/main" id="{8AD3B35F-CD8C-4738-8CAD-308D7EC96C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8529" y="1033725"/>
            <a:ext cx="3315757" cy="3038784"/>
          </a:xfrm>
          <a:prstGeom prst="rect">
            <a:avLst/>
          </a:prstGeom>
        </p:spPr>
      </p:pic>
    </p:spTree>
    <p:extLst>
      <p:ext uri="{BB962C8B-B14F-4D97-AF65-F5344CB8AC3E}">
        <p14:creationId xmlns:p14="http://schemas.microsoft.com/office/powerpoint/2010/main" val="1508676764"/>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0" y="304801"/>
            <a:ext cx="4041941"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a:solidFill>
                  <a:srgbClr val="40AFFF"/>
                </a:solidFill>
                <a:latin typeface="微软雅黑"/>
                <a:ea typeface="微软雅黑"/>
              </a:rPr>
              <a:t>日期</a:t>
            </a:r>
            <a:r>
              <a:rPr lang="zh-CN" altLang="en-US" sz="2667" dirty="0" smtClean="0">
                <a:solidFill>
                  <a:srgbClr val="40AFFF"/>
                </a:solidFill>
                <a:latin typeface="微软雅黑"/>
                <a:ea typeface="微软雅黑"/>
              </a:rPr>
              <a:t>计算：关键</a:t>
            </a:r>
            <a:r>
              <a:rPr lang="zh-CN" altLang="en-US" sz="2667" dirty="0">
                <a:solidFill>
                  <a:srgbClr val="40AFFF"/>
                </a:solidFill>
                <a:latin typeface="微软雅黑"/>
                <a:ea typeface="微软雅黑"/>
              </a:rPr>
              <a:t>技术</a:t>
            </a:r>
          </a:p>
        </p:txBody>
      </p:sp>
      <p:grpSp>
        <p:nvGrpSpPr>
          <p:cNvPr id="52" name="组合 51">
            <a:extLst>
              <a:ext uri="{FF2B5EF4-FFF2-40B4-BE49-F238E27FC236}">
                <a16:creationId xmlns:a16="http://schemas.microsoft.com/office/drawing/2014/main" id="{9A067B9B-D280-4451-8D0A-834CAA0999C8}"/>
              </a:ext>
            </a:extLst>
          </p:cNvPr>
          <p:cNvGrpSpPr/>
          <p:nvPr/>
        </p:nvGrpSpPr>
        <p:grpSpPr>
          <a:xfrm>
            <a:off x="7055228" y="1284911"/>
            <a:ext cx="4031871" cy="806161"/>
            <a:chOff x="6240814" y="2097600"/>
            <a:chExt cx="3023903" cy="604621"/>
          </a:xfrm>
        </p:grpSpPr>
        <p:sp>
          <p:nvSpPr>
            <p:cNvPr id="53" name="îṥļîḑé-Rectangle 9">
              <a:extLst>
                <a:ext uri="{FF2B5EF4-FFF2-40B4-BE49-F238E27FC236}">
                  <a16:creationId xmlns:a16="http://schemas.microsoft.com/office/drawing/2014/main" id="{DBA2582E-CE18-4DEF-A33F-473AA2FAEF70}"/>
                </a:ext>
              </a:extLst>
            </p:cNvPr>
            <p:cNvSpPr/>
            <p:nvPr/>
          </p:nvSpPr>
          <p:spPr>
            <a:xfrm>
              <a:off x="6240814" y="2324506"/>
              <a:ext cx="3023903" cy="3777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不同的年份、月份所对应的日期数是不一样的，根据年、月确定日</a:t>
              </a:r>
              <a:endParaRPr lang="zh-CN" altLang="en-US" sz="1600" dirty="0">
                <a:solidFill>
                  <a:sysClr val="windowText" lastClr="000000"/>
                </a:solidFill>
                <a:latin typeface="微软雅黑"/>
                <a:ea typeface="微软雅黑"/>
              </a:endParaRPr>
            </a:p>
          </p:txBody>
        </p:sp>
        <p:sp>
          <p:nvSpPr>
            <p:cNvPr id="54" name="îṥļîḑé-Rectangle 15">
              <a:extLst>
                <a:ext uri="{FF2B5EF4-FFF2-40B4-BE49-F238E27FC236}">
                  <a16:creationId xmlns:a16="http://schemas.microsoft.com/office/drawing/2014/main" id="{EFB69CF7-D393-44B4-9154-758AC53CB275}"/>
                </a:ext>
              </a:extLst>
            </p:cNvPr>
            <p:cNvSpPr/>
            <p:nvPr/>
          </p:nvSpPr>
          <p:spPr>
            <a:xfrm>
              <a:off x="6241596" y="2097600"/>
              <a:ext cx="1764707" cy="21109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none" lIns="0" tIns="0" rIns="0" bIns="0" anchor="ctr">
              <a:normAutofit lnSpcReduction="10000"/>
            </a:bodyPr>
            <a:lstStyle/>
            <a:p>
              <a:pPr defTabSz="609585"/>
              <a:r>
                <a:rPr lang="zh-CN" altLang="en-US" sz="2000" b="1" dirty="0">
                  <a:solidFill>
                    <a:srgbClr val="40AFFF">
                      <a:lumMod val="100000"/>
                    </a:srgbClr>
                  </a:solidFill>
                  <a:latin typeface="微软雅黑"/>
                  <a:ea typeface="微软雅黑"/>
                </a:rPr>
                <a:t>实现年、月、日的三级联动</a:t>
              </a:r>
            </a:p>
          </p:txBody>
        </p:sp>
      </p:grpSp>
      <p:grpSp>
        <p:nvGrpSpPr>
          <p:cNvPr id="55" name="组合 54">
            <a:extLst>
              <a:ext uri="{FF2B5EF4-FFF2-40B4-BE49-F238E27FC236}">
                <a16:creationId xmlns:a16="http://schemas.microsoft.com/office/drawing/2014/main" id="{ABB679A8-7970-4ADF-8F2E-FBE007DA7A30}"/>
              </a:ext>
            </a:extLst>
          </p:cNvPr>
          <p:cNvGrpSpPr/>
          <p:nvPr/>
        </p:nvGrpSpPr>
        <p:grpSpPr>
          <a:xfrm>
            <a:off x="7055229" y="2745620"/>
            <a:ext cx="4031871" cy="806161"/>
            <a:chOff x="6240814" y="2097600"/>
            <a:chExt cx="3023903" cy="604621"/>
          </a:xfrm>
        </p:grpSpPr>
        <p:sp>
          <p:nvSpPr>
            <p:cNvPr id="56" name="îṥļîḑé-Rectangle 9">
              <a:extLst>
                <a:ext uri="{FF2B5EF4-FFF2-40B4-BE49-F238E27FC236}">
                  <a16:creationId xmlns:a16="http://schemas.microsoft.com/office/drawing/2014/main" id="{918A8AA0-EE66-417E-86E7-A8A5DB77A2AB}"/>
                </a:ext>
              </a:extLst>
            </p:cNvPr>
            <p:cNvSpPr/>
            <p:nvPr/>
          </p:nvSpPr>
          <p:spPr>
            <a:xfrm>
              <a:off x="6240814" y="2324506"/>
              <a:ext cx="3023903" cy="3777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endParaRPr lang="zh-CN" altLang="en-US" sz="1600" dirty="0">
                <a:solidFill>
                  <a:sysClr val="windowText" lastClr="000000"/>
                </a:solidFill>
                <a:latin typeface="微软雅黑"/>
                <a:ea typeface="微软雅黑"/>
              </a:endParaRPr>
            </a:p>
          </p:txBody>
        </p:sp>
        <p:sp>
          <p:nvSpPr>
            <p:cNvPr id="57" name="îṥļîḑé-Rectangle 15">
              <a:extLst>
                <a:ext uri="{FF2B5EF4-FFF2-40B4-BE49-F238E27FC236}">
                  <a16:creationId xmlns:a16="http://schemas.microsoft.com/office/drawing/2014/main" id="{374D726D-5E98-4E68-9FF8-F15F779AD868}"/>
                </a:ext>
              </a:extLst>
            </p:cNvPr>
            <p:cNvSpPr/>
            <p:nvPr/>
          </p:nvSpPr>
          <p:spPr>
            <a:xfrm>
              <a:off x="6241596" y="2097600"/>
              <a:ext cx="1764707" cy="21109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none" lIns="0" tIns="0" rIns="0" bIns="0" anchor="ctr">
              <a:normAutofit lnSpcReduction="10000"/>
            </a:bodyPr>
            <a:lstStyle/>
            <a:p>
              <a:pPr defTabSz="609585"/>
              <a:r>
                <a:rPr lang="zh-CN" altLang="en-US" sz="2000" b="1" dirty="0">
                  <a:solidFill>
                    <a:srgbClr val="8B8B8B"/>
                  </a:solidFill>
                  <a:latin typeface="微软雅黑"/>
                  <a:ea typeface="微软雅黑"/>
                </a:rPr>
                <a:t>实现日期计算功能</a:t>
              </a:r>
            </a:p>
          </p:txBody>
        </p:sp>
      </p:grpSp>
      <p:grpSp>
        <p:nvGrpSpPr>
          <p:cNvPr id="58" name="组合 57">
            <a:extLst>
              <a:ext uri="{FF2B5EF4-FFF2-40B4-BE49-F238E27FC236}">
                <a16:creationId xmlns:a16="http://schemas.microsoft.com/office/drawing/2014/main" id="{9423EC78-ABD8-4320-B279-B01A16B2618E}"/>
              </a:ext>
            </a:extLst>
          </p:cNvPr>
          <p:cNvGrpSpPr/>
          <p:nvPr/>
        </p:nvGrpSpPr>
        <p:grpSpPr>
          <a:xfrm>
            <a:off x="7063962" y="4062607"/>
            <a:ext cx="4031871" cy="806161"/>
            <a:chOff x="6240814" y="2097600"/>
            <a:chExt cx="3023903" cy="604621"/>
          </a:xfrm>
        </p:grpSpPr>
        <p:sp>
          <p:nvSpPr>
            <p:cNvPr id="59" name="îṥļîḑé-Rectangle 9">
              <a:extLst>
                <a:ext uri="{FF2B5EF4-FFF2-40B4-BE49-F238E27FC236}">
                  <a16:creationId xmlns:a16="http://schemas.microsoft.com/office/drawing/2014/main" id="{5E994EE1-2317-498E-BDCE-B6FCE9395873}"/>
                </a:ext>
              </a:extLst>
            </p:cNvPr>
            <p:cNvSpPr/>
            <p:nvPr/>
          </p:nvSpPr>
          <p:spPr>
            <a:xfrm>
              <a:off x="6240814" y="2324506"/>
              <a:ext cx="3023903" cy="3777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endParaRPr lang="zh-CN" altLang="en-US" sz="1600" dirty="0">
                <a:solidFill>
                  <a:sysClr val="windowText" lastClr="000000"/>
                </a:solidFill>
                <a:latin typeface="微软雅黑"/>
                <a:ea typeface="微软雅黑"/>
              </a:endParaRPr>
            </a:p>
          </p:txBody>
        </p:sp>
        <p:sp>
          <p:nvSpPr>
            <p:cNvPr id="60" name="îṥļîḑé-Rectangle 15">
              <a:extLst>
                <a:ext uri="{FF2B5EF4-FFF2-40B4-BE49-F238E27FC236}">
                  <a16:creationId xmlns:a16="http://schemas.microsoft.com/office/drawing/2014/main" id="{2E07C4A0-6410-4A3D-B01D-B841B2E39904}"/>
                </a:ext>
              </a:extLst>
            </p:cNvPr>
            <p:cNvSpPr/>
            <p:nvPr/>
          </p:nvSpPr>
          <p:spPr>
            <a:xfrm>
              <a:off x="6241596" y="2097600"/>
              <a:ext cx="1764707" cy="21109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none" lIns="0" tIns="0" rIns="0" bIns="0" anchor="ctr">
              <a:normAutofit lnSpcReduction="10000"/>
            </a:bodyPr>
            <a:lstStyle/>
            <a:p>
              <a:pPr defTabSz="609585"/>
              <a:r>
                <a:rPr lang="zh-CN" altLang="en-US" sz="2000" b="1" dirty="0">
                  <a:solidFill>
                    <a:srgbClr val="40AFFF">
                      <a:lumMod val="100000"/>
                    </a:srgbClr>
                  </a:solidFill>
                  <a:latin typeface="微软雅黑"/>
                  <a:ea typeface="微软雅黑"/>
                </a:rPr>
                <a:t>实现日期查询功能</a:t>
              </a:r>
            </a:p>
          </p:txBody>
        </p:sp>
      </p:grpSp>
      <p:grpSp>
        <p:nvGrpSpPr>
          <p:cNvPr id="61" name="组合 60">
            <a:extLst>
              <a:ext uri="{FF2B5EF4-FFF2-40B4-BE49-F238E27FC236}">
                <a16:creationId xmlns:a16="http://schemas.microsoft.com/office/drawing/2014/main" id="{2BAC9D2C-1CA8-472D-A163-45AA5280F155}"/>
              </a:ext>
            </a:extLst>
          </p:cNvPr>
          <p:cNvGrpSpPr/>
          <p:nvPr/>
        </p:nvGrpSpPr>
        <p:grpSpPr>
          <a:xfrm>
            <a:off x="7055228" y="5414837"/>
            <a:ext cx="4031871" cy="806161"/>
            <a:chOff x="6240814" y="2097600"/>
            <a:chExt cx="3023903" cy="604621"/>
          </a:xfrm>
        </p:grpSpPr>
        <p:sp>
          <p:nvSpPr>
            <p:cNvPr id="62" name="îṥļîḑé-Rectangle 9">
              <a:extLst>
                <a:ext uri="{FF2B5EF4-FFF2-40B4-BE49-F238E27FC236}">
                  <a16:creationId xmlns:a16="http://schemas.microsoft.com/office/drawing/2014/main" id="{EE25CB2C-252A-4602-BB29-6F817EA952CF}"/>
                </a:ext>
              </a:extLst>
            </p:cNvPr>
            <p:cNvSpPr/>
            <p:nvPr/>
          </p:nvSpPr>
          <p:spPr>
            <a:xfrm>
              <a:off x="6240814" y="2324506"/>
              <a:ext cx="3023903" cy="3777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endParaRPr lang="zh-CN" altLang="en-US" sz="1600" dirty="0">
                <a:solidFill>
                  <a:sysClr val="windowText" lastClr="000000"/>
                </a:solidFill>
                <a:latin typeface="微软雅黑"/>
                <a:ea typeface="微软雅黑"/>
              </a:endParaRPr>
            </a:p>
          </p:txBody>
        </p:sp>
        <p:sp>
          <p:nvSpPr>
            <p:cNvPr id="63" name="îṥļîḑé-Rectangle 15">
              <a:extLst>
                <a:ext uri="{FF2B5EF4-FFF2-40B4-BE49-F238E27FC236}">
                  <a16:creationId xmlns:a16="http://schemas.microsoft.com/office/drawing/2014/main" id="{3D2D138D-22A7-4D44-BDA8-B1737281565B}"/>
                </a:ext>
              </a:extLst>
            </p:cNvPr>
            <p:cNvSpPr/>
            <p:nvPr/>
          </p:nvSpPr>
          <p:spPr>
            <a:xfrm>
              <a:off x="6241596" y="2097600"/>
              <a:ext cx="1764707" cy="21109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none" lIns="0" tIns="0" rIns="0" bIns="0" anchor="ctr">
              <a:normAutofit lnSpcReduction="10000"/>
            </a:bodyPr>
            <a:lstStyle/>
            <a:p>
              <a:pPr defTabSz="609585"/>
              <a:r>
                <a:rPr lang="zh-CN" altLang="en-US" sz="2000" b="1" dirty="0">
                  <a:solidFill>
                    <a:srgbClr val="8B8B8B"/>
                  </a:solidFill>
                  <a:latin typeface="微软雅黑"/>
                  <a:ea typeface="微软雅黑"/>
                </a:rPr>
                <a:t>实现星期查询功能</a:t>
              </a:r>
            </a:p>
          </p:txBody>
        </p:sp>
      </p:grpSp>
      <p:pic>
        <p:nvPicPr>
          <p:cNvPr id="3" name="图片 2">
            <a:extLst>
              <a:ext uri="{FF2B5EF4-FFF2-40B4-BE49-F238E27FC236}">
                <a16:creationId xmlns:a16="http://schemas.microsoft.com/office/drawing/2014/main" id="{126794D1-472B-4C40-BA05-D4ABF16E8A3B}"/>
              </a:ext>
            </a:extLst>
          </p:cNvPr>
          <p:cNvPicPr>
            <a:picLocks noChangeAspect="1"/>
          </p:cNvPicPr>
          <p:nvPr/>
        </p:nvPicPr>
        <p:blipFill rotWithShape="1">
          <a:blip r:embed="rId4">
            <a:extLst>
              <a:ext uri="{28A0092B-C50C-407E-A947-70E740481C1C}">
                <a14:useLocalDpi xmlns:a14="http://schemas.microsoft.com/office/drawing/2010/main" val="0"/>
              </a:ext>
            </a:extLst>
          </a:blip>
          <a:srcRect r="49973"/>
          <a:stretch/>
        </p:blipFill>
        <p:spPr>
          <a:xfrm>
            <a:off x="479973" y="1004254"/>
            <a:ext cx="3921625" cy="3705225"/>
          </a:xfrm>
          <a:prstGeom prst="rect">
            <a:avLst/>
          </a:prstGeom>
        </p:spPr>
      </p:pic>
      <p:pic>
        <p:nvPicPr>
          <p:cNvPr id="65" name="图片 64">
            <a:extLst>
              <a:ext uri="{FF2B5EF4-FFF2-40B4-BE49-F238E27FC236}">
                <a16:creationId xmlns:a16="http://schemas.microsoft.com/office/drawing/2014/main" id="{44F966A9-0FDD-4285-99C5-62221E86A8E1}"/>
              </a:ext>
            </a:extLst>
          </p:cNvPr>
          <p:cNvPicPr>
            <a:picLocks noChangeAspect="1"/>
          </p:cNvPicPr>
          <p:nvPr/>
        </p:nvPicPr>
        <p:blipFill rotWithShape="1">
          <a:blip r:embed="rId4">
            <a:extLst>
              <a:ext uri="{28A0092B-C50C-407E-A947-70E740481C1C}">
                <a14:useLocalDpi xmlns:a14="http://schemas.microsoft.com/office/drawing/2010/main" val="0"/>
              </a:ext>
            </a:extLst>
          </a:blip>
          <a:srcRect l="51279"/>
          <a:stretch/>
        </p:blipFill>
        <p:spPr>
          <a:xfrm>
            <a:off x="2131055" y="2947140"/>
            <a:ext cx="3819274" cy="3705225"/>
          </a:xfrm>
          <a:prstGeom prst="rect">
            <a:avLst/>
          </a:prstGeom>
        </p:spPr>
      </p:pic>
      <p:sp>
        <p:nvSpPr>
          <p:cNvPr id="66" name="îṥļîḑé-Rectangle 9">
            <a:extLst>
              <a:ext uri="{FF2B5EF4-FFF2-40B4-BE49-F238E27FC236}">
                <a16:creationId xmlns:a16="http://schemas.microsoft.com/office/drawing/2014/main" id="{73E63516-F604-4618-B729-6314EC67AED9}"/>
              </a:ext>
            </a:extLst>
          </p:cNvPr>
          <p:cNvSpPr/>
          <p:nvPr/>
        </p:nvSpPr>
        <p:spPr>
          <a:xfrm>
            <a:off x="7055228" y="3145932"/>
            <a:ext cx="4666871" cy="4154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利用</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Subtract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函数计算日期差</a:t>
            </a:r>
          </a:p>
        </p:txBody>
      </p:sp>
      <p:sp>
        <p:nvSpPr>
          <p:cNvPr id="67" name="îṥļîḑé-Rectangle 9">
            <a:extLst>
              <a:ext uri="{FF2B5EF4-FFF2-40B4-BE49-F238E27FC236}">
                <a16:creationId xmlns:a16="http://schemas.microsoft.com/office/drawing/2014/main" id="{BAD4C3BC-3897-40F8-8673-79A13B99766D}"/>
              </a:ext>
            </a:extLst>
          </p:cNvPr>
          <p:cNvSpPr/>
          <p:nvPr/>
        </p:nvSpPr>
        <p:spPr>
          <a:xfrm>
            <a:off x="7063960" y="4501772"/>
            <a:ext cx="4856036" cy="4154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利用</a:t>
            </a:r>
            <a:r>
              <a:rPr lang="en-US" altLang="zh-CN" sz="1600" dirty="0" err="1">
                <a:solidFill>
                  <a:prstClr val="black">
                    <a:lumMod val="50000"/>
                    <a:lumOff val="50000"/>
                  </a:prstClr>
                </a:solidFill>
                <a:latin typeface="微软雅黑" panose="020B0503020204020204" pitchFamily="34" charset="-122"/>
                <a:ea typeface="微软雅黑" panose="020B0503020204020204" pitchFamily="34" charset="-122"/>
              </a:rPr>
              <a:t>AddYear</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600" dirty="0" err="1">
                <a:solidFill>
                  <a:prstClr val="black">
                    <a:lumMod val="50000"/>
                    <a:lumOff val="50000"/>
                  </a:prstClr>
                </a:solidFill>
                <a:latin typeface="微软雅黑" panose="020B0503020204020204" pitchFamily="34" charset="-122"/>
                <a:ea typeface="微软雅黑" panose="020B0503020204020204" pitchFamily="34" charset="-122"/>
              </a:rPr>
              <a:t>AddMonth</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600" dirty="0" err="1">
                <a:solidFill>
                  <a:prstClr val="black">
                    <a:lumMod val="50000"/>
                    <a:lumOff val="50000"/>
                  </a:prstClr>
                </a:solidFill>
                <a:latin typeface="微软雅黑" panose="020B0503020204020204" pitchFamily="34" charset="-122"/>
                <a:ea typeface="微软雅黑" panose="020B0503020204020204" pitchFamily="34" charset="-122"/>
              </a:rPr>
              <a:t>AddDay</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函数计算日期</a:t>
            </a:r>
          </a:p>
        </p:txBody>
      </p:sp>
      <p:sp>
        <p:nvSpPr>
          <p:cNvPr id="68" name="îṥļîḑé-Rectangle 9">
            <a:extLst>
              <a:ext uri="{FF2B5EF4-FFF2-40B4-BE49-F238E27FC236}">
                <a16:creationId xmlns:a16="http://schemas.microsoft.com/office/drawing/2014/main" id="{96AA8339-FB6C-4CDA-9478-B27BB487FAE2}"/>
              </a:ext>
            </a:extLst>
          </p:cNvPr>
          <p:cNvSpPr/>
          <p:nvPr/>
        </p:nvSpPr>
        <p:spPr>
          <a:xfrm>
            <a:off x="7075777" y="5954936"/>
            <a:ext cx="4666871" cy="4154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调用日期查询星期功能</a:t>
            </a:r>
          </a:p>
        </p:txBody>
      </p:sp>
    </p:spTree>
    <p:extLst>
      <p:ext uri="{BB962C8B-B14F-4D97-AF65-F5344CB8AC3E}">
        <p14:creationId xmlns:p14="http://schemas.microsoft.com/office/powerpoint/2010/main" val="3165324540"/>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3499994"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smtClean="0">
                <a:solidFill>
                  <a:srgbClr val="40AFFF"/>
                </a:solidFill>
                <a:latin typeface="微软雅黑"/>
                <a:ea typeface="微软雅黑"/>
              </a:rPr>
              <a:t>通用转换器</a:t>
            </a:r>
            <a:endParaRPr lang="zh-CN" altLang="en-US" sz="2667" dirty="0">
              <a:solidFill>
                <a:srgbClr val="40AFFF"/>
              </a:solidFill>
              <a:latin typeface="微软雅黑"/>
              <a:ea typeface="微软雅黑"/>
            </a:endParaRPr>
          </a:p>
        </p:txBody>
      </p:sp>
      <p:grpSp>
        <p:nvGrpSpPr>
          <p:cNvPr id="6" name="组合 5">
            <a:extLst>
              <a:ext uri="{FF2B5EF4-FFF2-40B4-BE49-F238E27FC236}">
                <a16:creationId xmlns:a16="http://schemas.microsoft.com/office/drawing/2014/main" id="{89A8AA32-D010-46AE-AF1A-B24618F9E073}"/>
              </a:ext>
            </a:extLst>
          </p:cNvPr>
          <p:cNvGrpSpPr/>
          <p:nvPr/>
        </p:nvGrpSpPr>
        <p:grpSpPr>
          <a:xfrm>
            <a:off x="2211953" y="2222767"/>
            <a:ext cx="3315757" cy="3791897"/>
            <a:chOff x="387159" y="1562801"/>
            <a:chExt cx="2486817" cy="2843923"/>
          </a:xfrm>
        </p:grpSpPr>
        <p:sp>
          <p:nvSpPr>
            <p:cNvPr id="8" name="íṩľíḍè-Freeform: Shape 8">
              <a:extLst>
                <a:ext uri="{FF2B5EF4-FFF2-40B4-BE49-F238E27FC236}">
                  <a16:creationId xmlns:a16="http://schemas.microsoft.com/office/drawing/2014/main" id="{A3F6D9D2-D079-4CC2-B0D4-703213EB9F6F}"/>
                </a:ext>
              </a:extLst>
            </p:cNvPr>
            <p:cNvSpPr>
              <a:spLocks/>
            </p:cNvSpPr>
            <p:nvPr/>
          </p:nvSpPr>
          <p:spPr bwMode="auto">
            <a:xfrm>
              <a:off x="1259348" y="1562801"/>
              <a:ext cx="446267" cy="447587"/>
            </a:xfrm>
            <a:custGeom>
              <a:avLst/>
              <a:gdLst>
                <a:gd name="T0" fmla="*/ 186 w 186"/>
                <a:gd name="T1" fmla="*/ 55 h 186"/>
                <a:gd name="T2" fmla="*/ 185 w 186"/>
                <a:gd name="T3" fmla="*/ 53 h 186"/>
                <a:gd name="T4" fmla="*/ 185 w 186"/>
                <a:gd name="T5" fmla="*/ 53 h 186"/>
                <a:gd name="T6" fmla="*/ 185 w 186"/>
                <a:gd name="T7" fmla="*/ 52 h 186"/>
                <a:gd name="T8" fmla="*/ 184 w 186"/>
                <a:gd name="T9" fmla="*/ 52 h 186"/>
                <a:gd name="T10" fmla="*/ 134 w 186"/>
                <a:gd name="T11" fmla="*/ 2 h 186"/>
                <a:gd name="T12" fmla="*/ 134 w 186"/>
                <a:gd name="T13" fmla="*/ 2 h 186"/>
                <a:gd name="T14" fmla="*/ 131 w 186"/>
                <a:gd name="T15" fmla="*/ 0 h 186"/>
                <a:gd name="T16" fmla="*/ 55 w 186"/>
                <a:gd name="T17" fmla="*/ 0 h 186"/>
                <a:gd name="T18" fmla="*/ 52 w 186"/>
                <a:gd name="T19" fmla="*/ 2 h 186"/>
                <a:gd name="T20" fmla="*/ 52 w 186"/>
                <a:gd name="T21" fmla="*/ 2 h 186"/>
                <a:gd name="T22" fmla="*/ 2 w 186"/>
                <a:gd name="T23" fmla="*/ 52 h 186"/>
                <a:gd name="T24" fmla="*/ 1 w 186"/>
                <a:gd name="T25" fmla="*/ 52 h 186"/>
                <a:gd name="T26" fmla="*/ 1 w 186"/>
                <a:gd name="T27" fmla="*/ 53 h 186"/>
                <a:gd name="T28" fmla="*/ 1 w 186"/>
                <a:gd name="T29" fmla="*/ 53 h 186"/>
                <a:gd name="T30" fmla="*/ 0 w 186"/>
                <a:gd name="T31" fmla="*/ 55 h 186"/>
                <a:gd name="T32" fmla="*/ 1 w 186"/>
                <a:gd name="T33" fmla="*/ 58 h 186"/>
                <a:gd name="T34" fmla="*/ 1 w 186"/>
                <a:gd name="T35" fmla="*/ 58 h 186"/>
                <a:gd name="T36" fmla="*/ 90 w 186"/>
                <a:gd name="T37" fmla="*/ 184 h 186"/>
                <a:gd name="T38" fmla="*/ 90 w 186"/>
                <a:gd name="T39" fmla="*/ 184 h 186"/>
                <a:gd name="T40" fmla="*/ 93 w 186"/>
                <a:gd name="T41" fmla="*/ 186 h 186"/>
                <a:gd name="T42" fmla="*/ 96 w 186"/>
                <a:gd name="T43" fmla="*/ 184 h 186"/>
                <a:gd name="T44" fmla="*/ 96 w 186"/>
                <a:gd name="T45" fmla="*/ 184 h 186"/>
                <a:gd name="T46" fmla="*/ 185 w 186"/>
                <a:gd name="T47" fmla="*/ 58 h 186"/>
                <a:gd name="T48" fmla="*/ 185 w 186"/>
                <a:gd name="T49" fmla="*/ 58 h 186"/>
                <a:gd name="T50" fmla="*/ 186 w 186"/>
                <a:gd name="T51" fmla="*/ 55 h 186"/>
                <a:gd name="T52" fmla="*/ 129 w 186"/>
                <a:gd name="T53" fmla="*/ 9 h 186"/>
                <a:gd name="T54" fmla="*/ 171 w 186"/>
                <a:gd name="T55" fmla="*/ 51 h 186"/>
                <a:gd name="T56" fmla="*/ 134 w 186"/>
                <a:gd name="T57" fmla="*/ 51 h 186"/>
                <a:gd name="T58" fmla="*/ 112 w 186"/>
                <a:gd name="T59" fmla="*/ 9 h 186"/>
                <a:gd name="T60" fmla="*/ 129 w 186"/>
                <a:gd name="T61" fmla="*/ 9 h 186"/>
                <a:gd name="T62" fmla="*/ 103 w 186"/>
                <a:gd name="T63" fmla="*/ 9 h 186"/>
                <a:gd name="T64" fmla="*/ 124 w 186"/>
                <a:gd name="T65" fmla="*/ 51 h 186"/>
                <a:gd name="T66" fmla="*/ 62 w 186"/>
                <a:gd name="T67" fmla="*/ 51 h 186"/>
                <a:gd name="T68" fmla="*/ 83 w 186"/>
                <a:gd name="T69" fmla="*/ 9 h 186"/>
                <a:gd name="T70" fmla="*/ 103 w 186"/>
                <a:gd name="T71" fmla="*/ 9 h 186"/>
                <a:gd name="T72" fmla="*/ 57 w 186"/>
                <a:gd name="T73" fmla="*/ 9 h 186"/>
                <a:gd name="T74" fmla="*/ 74 w 186"/>
                <a:gd name="T75" fmla="*/ 9 h 186"/>
                <a:gd name="T76" fmla="*/ 52 w 186"/>
                <a:gd name="T77" fmla="*/ 51 h 186"/>
                <a:gd name="T78" fmla="*/ 14 w 186"/>
                <a:gd name="T79" fmla="*/ 51 h 186"/>
                <a:gd name="T80" fmla="*/ 57 w 186"/>
                <a:gd name="T81" fmla="*/ 9 h 186"/>
                <a:gd name="T82" fmla="*/ 12 w 186"/>
                <a:gd name="T83" fmla="*/ 59 h 186"/>
                <a:gd name="T84" fmla="*/ 52 w 186"/>
                <a:gd name="T85" fmla="*/ 59 h 186"/>
                <a:gd name="T86" fmla="*/ 81 w 186"/>
                <a:gd name="T87" fmla="*/ 158 h 186"/>
                <a:gd name="T88" fmla="*/ 12 w 186"/>
                <a:gd name="T89" fmla="*/ 59 h 186"/>
                <a:gd name="T90" fmla="*/ 93 w 186"/>
                <a:gd name="T91" fmla="*/ 167 h 186"/>
                <a:gd name="T92" fmla="*/ 61 w 186"/>
                <a:gd name="T93" fmla="*/ 59 h 186"/>
                <a:gd name="T94" fmla="*/ 125 w 186"/>
                <a:gd name="T95" fmla="*/ 59 h 186"/>
                <a:gd name="T96" fmla="*/ 93 w 186"/>
                <a:gd name="T97" fmla="*/ 167 h 186"/>
                <a:gd name="T98" fmla="*/ 105 w 186"/>
                <a:gd name="T99" fmla="*/ 158 h 186"/>
                <a:gd name="T100" fmla="*/ 134 w 186"/>
                <a:gd name="T101" fmla="*/ 59 h 186"/>
                <a:gd name="T102" fmla="*/ 173 w 186"/>
                <a:gd name="T103" fmla="*/ 59 h 186"/>
                <a:gd name="T104" fmla="*/ 105 w 186"/>
                <a:gd name="T105"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6">
                  <a:moveTo>
                    <a:pt x="186" y="55"/>
                  </a:moveTo>
                  <a:cubicBezTo>
                    <a:pt x="186" y="54"/>
                    <a:pt x="185" y="53"/>
                    <a:pt x="185" y="53"/>
                  </a:cubicBezTo>
                  <a:cubicBezTo>
                    <a:pt x="185" y="53"/>
                    <a:pt x="185" y="53"/>
                    <a:pt x="185" y="53"/>
                  </a:cubicBezTo>
                  <a:cubicBezTo>
                    <a:pt x="185" y="52"/>
                    <a:pt x="185" y="52"/>
                    <a:pt x="185" y="52"/>
                  </a:cubicBezTo>
                  <a:cubicBezTo>
                    <a:pt x="185" y="52"/>
                    <a:pt x="184" y="52"/>
                    <a:pt x="184" y="52"/>
                  </a:cubicBezTo>
                  <a:cubicBezTo>
                    <a:pt x="134" y="2"/>
                    <a:pt x="134" y="2"/>
                    <a:pt x="134" y="2"/>
                  </a:cubicBezTo>
                  <a:cubicBezTo>
                    <a:pt x="134" y="2"/>
                    <a:pt x="134" y="2"/>
                    <a:pt x="134" y="2"/>
                  </a:cubicBezTo>
                  <a:cubicBezTo>
                    <a:pt x="133" y="1"/>
                    <a:pt x="132" y="0"/>
                    <a:pt x="131" y="0"/>
                  </a:cubicBezTo>
                  <a:cubicBezTo>
                    <a:pt x="55" y="0"/>
                    <a:pt x="55" y="0"/>
                    <a:pt x="55" y="0"/>
                  </a:cubicBezTo>
                  <a:cubicBezTo>
                    <a:pt x="54" y="0"/>
                    <a:pt x="52" y="1"/>
                    <a:pt x="52" y="2"/>
                  </a:cubicBezTo>
                  <a:cubicBezTo>
                    <a:pt x="52" y="2"/>
                    <a:pt x="52" y="2"/>
                    <a:pt x="52" y="2"/>
                  </a:cubicBezTo>
                  <a:cubicBezTo>
                    <a:pt x="2" y="52"/>
                    <a:pt x="2" y="52"/>
                    <a:pt x="2" y="52"/>
                  </a:cubicBezTo>
                  <a:cubicBezTo>
                    <a:pt x="1" y="52"/>
                    <a:pt x="1" y="52"/>
                    <a:pt x="1" y="52"/>
                  </a:cubicBezTo>
                  <a:cubicBezTo>
                    <a:pt x="1" y="53"/>
                    <a:pt x="1" y="53"/>
                    <a:pt x="1" y="53"/>
                  </a:cubicBezTo>
                  <a:cubicBezTo>
                    <a:pt x="1" y="53"/>
                    <a:pt x="1" y="53"/>
                    <a:pt x="1" y="53"/>
                  </a:cubicBezTo>
                  <a:cubicBezTo>
                    <a:pt x="1" y="53"/>
                    <a:pt x="0" y="54"/>
                    <a:pt x="0" y="55"/>
                  </a:cubicBezTo>
                  <a:cubicBezTo>
                    <a:pt x="0" y="56"/>
                    <a:pt x="1" y="57"/>
                    <a:pt x="1" y="58"/>
                  </a:cubicBezTo>
                  <a:cubicBezTo>
                    <a:pt x="1" y="58"/>
                    <a:pt x="1" y="58"/>
                    <a:pt x="1" y="58"/>
                  </a:cubicBezTo>
                  <a:cubicBezTo>
                    <a:pt x="90" y="184"/>
                    <a:pt x="90" y="184"/>
                    <a:pt x="90" y="184"/>
                  </a:cubicBezTo>
                  <a:cubicBezTo>
                    <a:pt x="90" y="184"/>
                    <a:pt x="90" y="184"/>
                    <a:pt x="90" y="184"/>
                  </a:cubicBezTo>
                  <a:cubicBezTo>
                    <a:pt x="90" y="185"/>
                    <a:pt x="92" y="186"/>
                    <a:pt x="93" y="186"/>
                  </a:cubicBezTo>
                  <a:cubicBezTo>
                    <a:pt x="94" y="186"/>
                    <a:pt x="95" y="185"/>
                    <a:pt x="96" y="184"/>
                  </a:cubicBezTo>
                  <a:cubicBezTo>
                    <a:pt x="96" y="184"/>
                    <a:pt x="96" y="184"/>
                    <a:pt x="96" y="184"/>
                  </a:cubicBezTo>
                  <a:cubicBezTo>
                    <a:pt x="185" y="58"/>
                    <a:pt x="185" y="58"/>
                    <a:pt x="185" y="58"/>
                  </a:cubicBezTo>
                  <a:cubicBezTo>
                    <a:pt x="185" y="58"/>
                    <a:pt x="185" y="58"/>
                    <a:pt x="185" y="58"/>
                  </a:cubicBezTo>
                  <a:cubicBezTo>
                    <a:pt x="185" y="57"/>
                    <a:pt x="186" y="56"/>
                    <a:pt x="186" y="55"/>
                  </a:cubicBezTo>
                  <a:close/>
                  <a:moveTo>
                    <a:pt x="129" y="9"/>
                  </a:moveTo>
                  <a:cubicBezTo>
                    <a:pt x="171" y="51"/>
                    <a:pt x="171" y="51"/>
                    <a:pt x="171" y="51"/>
                  </a:cubicBezTo>
                  <a:cubicBezTo>
                    <a:pt x="134" y="51"/>
                    <a:pt x="134" y="51"/>
                    <a:pt x="134" y="51"/>
                  </a:cubicBezTo>
                  <a:cubicBezTo>
                    <a:pt x="112" y="9"/>
                    <a:pt x="112" y="9"/>
                    <a:pt x="112" y="9"/>
                  </a:cubicBezTo>
                  <a:lnTo>
                    <a:pt x="129" y="9"/>
                  </a:lnTo>
                  <a:close/>
                  <a:moveTo>
                    <a:pt x="103" y="9"/>
                  </a:moveTo>
                  <a:cubicBezTo>
                    <a:pt x="124" y="51"/>
                    <a:pt x="124" y="51"/>
                    <a:pt x="124" y="51"/>
                  </a:cubicBezTo>
                  <a:cubicBezTo>
                    <a:pt x="62" y="51"/>
                    <a:pt x="62" y="51"/>
                    <a:pt x="62" y="51"/>
                  </a:cubicBezTo>
                  <a:cubicBezTo>
                    <a:pt x="83" y="9"/>
                    <a:pt x="83" y="9"/>
                    <a:pt x="83" y="9"/>
                  </a:cubicBezTo>
                  <a:lnTo>
                    <a:pt x="103" y="9"/>
                  </a:lnTo>
                  <a:close/>
                  <a:moveTo>
                    <a:pt x="57" y="9"/>
                  </a:moveTo>
                  <a:cubicBezTo>
                    <a:pt x="74" y="9"/>
                    <a:pt x="74" y="9"/>
                    <a:pt x="74" y="9"/>
                  </a:cubicBezTo>
                  <a:cubicBezTo>
                    <a:pt x="52" y="51"/>
                    <a:pt x="52" y="51"/>
                    <a:pt x="52" y="51"/>
                  </a:cubicBezTo>
                  <a:cubicBezTo>
                    <a:pt x="14" y="51"/>
                    <a:pt x="14" y="51"/>
                    <a:pt x="14" y="51"/>
                  </a:cubicBezTo>
                  <a:lnTo>
                    <a:pt x="57" y="9"/>
                  </a:lnTo>
                  <a:close/>
                  <a:moveTo>
                    <a:pt x="12" y="59"/>
                  </a:moveTo>
                  <a:cubicBezTo>
                    <a:pt x="52" y="59"/>
                    <a:pt x="52" y="59"/>
                    <a:pt x="52" y="59"/>
                  </a:cubicBezTo>
                  <a:cubicBezTo>
                    <a:pt x="81" y="158"/>
                    <a:pt x="81" y="158"/>
                    <a:pt x="81" y="158"/>
                  </a:cubicBezTo>
                  <a:lnTo>
                    <a:pt x="12" y="59"/>
                  </a:lnTo>
                  <a:close/>
                  <a:moveTo>
                    <a:pt x="93" y="167"/>
                  </a:moveTo>
                  <a:cubicBezTo>
                    <a:pt x="61" y="59"/>
                    <a:pt x="61" y="59"/>
                    <a:pt x="61" y="59"/>
                  </a:cubicBezTo>
                  <a:cubicBezTo>
                    <a:pt x="125" y="59"/>
                    <a:pt x="125" y="59"/>
                    <a:pt x="125" y="59"/>
                  </a:cubicBezTo>
                  <a:lnTo>
                    <a:pt x="93" y="167"/>
                  </a:lnTo>
                  <a:close/>
                  <a:moveTo>
                    <a:pt x="105" y="158"/>
                  </a:moveTo>
                  <a:cubicBezTo>
                    <a:pt x="134" y="59"/>
                    <a:pt x="134" y="59"/>
                    <a:pt x="134" y="59"/>
                  </a:cubicBezTo>
                  <a:cubicBezTo>
                    <a:pt x="173" y="59"/>
                    <a:pt x="173" y="59"/>
                    <a:pt x="173" y="59"/>
                  </a:cubicBezTo>
                  <a:lnTo>
                    <a:pt x="105" y="158"/>
                  </a:lnTo>
                  <a:close/>
                </a:path>
              </a:pathLst>
            </a:custGeom>
            <a:solidFill>
              <a:schemeClr val="bg1"/>
            </a:solidFill>
            <a:ln>
              <a:noFill/>
            </a:ln>
          </p:spPr>
          <p:txBody>
            <a:bodyPr anchor="ctr"/>
            <a:lstStyle/>
            <a:p>
              <a:pPr algn="ctr" defTabSz="609585"/>
              <a:endParaRPr sz="2400">
                <a:solidFill>
                  <a:prstClr val="black"/>
                </a:solidFill>
                <a:latin typeface="微软雅黑"/>
                <a:ea typeface="微软雅黑"/>
              </a:endParaRPr>
            </a:p>
          </p:txBody>
        </p:sp>
        <p:sp>
          <p:nvSpPr>
            <p:cNvPr id="9" name="íṩľíḍè-Rectangle 30">
              <a:extLst>
                <a:ext uri="{FF2B5EF4-FFF2-40B4-BE49-F238E27FC236}">
                  <a16:creationId xmlns:a16="http://schemas.microsoft.com/office/drawing/2014/main" id="{6D58B8CB-7D94-41BE-802F-E5075F1DC1AA}"/>
                </a:ext>
              </a:extLst>
            </p:cNvPr>
            <p:cNvSpPr/>
            <p:nvPr/>
          </p:nvSpPr>
          <p:spPr>
            <a:xfrm>
              <a:off x="387159" y="3903163"/>
              <a:ext cx="2486817" cy="503561"/>
            </a:xfrm>
            <a:prstGeom prst="rect">
              <a:avLst/>
            </a:prstGeom>
          </p:spPr>
          <p:txBody>
            <a:bodyPr wrap="square" lIns="0" tIns="0" rIns="0" bIns="0" anchor="t" anchorCtr="1">
              <a:noAutofit/>
            </a:bodyPr>
            <a:lstStyle/>
            <a:p>
              <a:pPr algn="ctr" defTabSz="609585">
                <a:lnSpc>
                  <a:spcPct val="120000"/>
                </a:lnSpc>
              </a:pPr>
              <a:r>
                <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rPr>
                <a:t>进制</a:t>
              </a: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a:t>
              </a:r>
              <a:r>
                <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rPr>
                <a:t>单位数值之间的转换</a:t>
              </a:r>
              <a:endParaRPr lang="zh-CN" altLang="en-US" sz="2000" dirty="0">
                <a:solidFill>
                  <a:prstClr val="black"/>
                </a:solidFill>
                <a:latin typeface="微软雅黑"/>
                <a:ea typeface="微软雅黑"/>
              </a:endParaRPr>
            </a:p>
          </p:txBody>
        </p:sp>
      </p:grpSp>
      <p:grpSp>
        <p:nvGrpSpPr>
          <p:cNvPr id="10" name="组合 9">
            <a:extLst>
              <a:ext uri="{FF2B5EF4-FFF2-40B4-BE49-F238E27FC236}">
                <a16:creationId xmlns:a16="http://schemas.microsoft.com/office/drawing/2014/main" id="{6960F94B-8EF4-4007-AD33-26300CCB9DEA}"/>
              </a:ext>
            </a:extLst>
          </p:cNvPr>
          <p:cNvGrpSpPr/>
          <p:nvPr/>
        </p:nvGrpSpPr>
        <p:grpSpPr>
          <a:xfrm>
            <a:off x="4421189" y="2210735"/>
            <a:ext cx="5034340" cy="3791896"/>
            <a:chOff x="3315893" y="1562801"/>
            <a:chExt cx="3775757" cy="2843922"/>
          </a:xfrm>
        </p:grpSpPr>
        <p:sp>
          <p:nvSpPr>
            <p:cNvPr id="12" name="íṩľíḍè-Freeform: Shape 9">
              <a:extLst>
                <a:ext uri="{FF2B5EF4-FFF2-40B4-BE49-F238E27FC236}">
                  <a16:creationId xmlns:a16="http://schemas.microsoft.com/office/drawing/2014/main" id="{5F6EEC96-FDB2-4631-A893-68772B6C183A}"/>
                </a:ext>
              </a:extLst>
            </p:cNvPr>
            <p:cNvSpPr>
              <a:spLocks/>
            </p:cNvSpPr>
            <p:nvPr/>
          </p:nvSpPr>
          <p:spPr bwMode="auto">
            <a:xfrm>
              <a:off x="3315893" y="1562801"/>
              <a:ext cx="446415" cy="447736"/>
            </a:xfrm>
            <a:custGeom>
              <a:avLst/>
              <a:gdLst>
                <a:gd name="T0" fmla="*/ 186 w 186"/>
                <a:gd name="T1" fmla="*/ 55 h 186"/>
                <a:gd name="T2" fmla="*/ 131 w 186"/>
                <a:gd name="T3" fmla="*/ 0 h 186"/>
                <a:gd name="T4" fmla="*/ 93 w 186"/>
                <a:gd name="T5" fmla="*/ 15 h 186"/>
                <a:gd name="T6" fmla="*/ 55 w 186"/>
                <a:gd name="T7" fmla="*/ 0 h 186"/>
                <a:gd name="T8" fmla="*/ 0 w 186"/>
                <a:gd name="T9" fmla="*/ 55 h 186"/>
                <a:gd name="T10" fmla="*/ 0 w 186"/>
                <a:gd name="T11" fmla="*/ 61 h 186"/>
                <a:gd name="T12" fmla="*/ 93 w 186"/>
                <a:gd name="T13" fmla="*/ 186 h 186"/>
                <a:gd name="T14" fmla="*/ 185 w 186"/>
                <a:gd name="T15" fmla="*/ 61 h 186"/>
                <a:gd name="T16" fmla="*/ 186 w 186"/>
                <a:gd name="T17" fmla="*/ 55 h 186"/>
                <a:gd name="T18" fmla="*/ 177 w 186"/>
                <a:gd name="T19" fmla="*/ 60 h 186"/>
                <a:gd name="T20" fmla="*/ 93 w 186"/>
                <a:gd name="T21" fmla="*/ 177 h 186"/>
                <a:gd name="T22" fmla="*/ 9 w 186"/>
                <a:gd name="T23" fmla="*/ 60 h 186"/>
                <a:gd name="T24" fmla="*/ 8 w 186"/>
                <a:gd name="T25" fmla="*/ 55 h 186"/>
                <a:gd name="T26" fmla="*/ 55 w 186"/>
                <a:gd name="T27" fmla="*/ 9 h 186"/>
                <a:gd name="T28" fmla="*/ 87 w 186"/>
                <a:gd name="T29" fmla="*/ 22 h 186"/>
                <a:gd name="T30" fmla="*/ 91 w 186"/>
                <a:gd name="T31" fmla="*/ 25 h 186"/>
                <a:gd name="T32" fmla="*/ 76 w 186"/>
                <a:gd name="T33" fmla="*/ 59 h 186"/>
                <a:gd name="T34" fmla="*/ 97 w 186"/>
                <a:gd name="T35" fmla="*/ 84 h 186"/>
                <a:gd name="T36" fmla="*/ 80 w 186"/>
                <a:gd name="T37" fmla="*/ 122 h 186"/>
                <a:gd name="T38" fmla="*/ 93 w 186"/>
                <a:gd name="T39" fmla="*/ 144 h 186"/>
                <a:gd name="T40" fmla="*/ 90 w 186"/>
                <a:gd name="T41" fmla="*/ 122 h 186"/>
                <a:gd name="T42" fmla="*/ 106 w 186"/>
                <a:gd name="T43" fmla="*/ 82 h 186"/>
                <a:gd name="T44" fmla="*/ 86 w 186"/>
                <a:gd name="T45" fmla="*/ 58 h 186"/>
                <a:gd name="T46" fmla="*/ 104 w 186"/>
                <a:gd name="T47" fmla="*/ 17 h 186"/>
                <a:gd name="T48" fmla="*/ 131 w 186"/>
                <a:gd name="T49" fmla="*/ 9 h 186"/>
                <a:gd name="T50" fmla="*/ 177 w 186"/>
                <a:gd name="T51" fmla="*/ 55 h 186"/>
                <a:gd name="T52" fmla="*/ 177 w 186"/>
                <a:gd name="T53" fmla="*/ 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86">
                  <a:moveTo>
                    <a:pt x="186" y="55"/>
                  </a:moveTo>
                  <a:cubicBezTo>
                    <a:pt x="186" y="25"/>
                    <a:pt x="161" y="0"/>
                    <a:pt x="131" y="0"/>
                  </a:cubicBezTo>
                  <a:cubicBezTo>
                    <a:pt x="116" y="0"/>
                    <a:pt x="103" y="6"/>
                    <a:pt x="93" y="15"/>
                  </a:cubicBezTo>
                  <a:cubicBezTo>
                    <a:pt x="83" y="6"/>
                    <a:pt x="70" y="0"/>
                    <a:pt x="55" y="0"/>
                  </a:cubicBezTo>
                  <a:cubicBezTo>
                    <a:pt x="25" y="0"/>
                    <a:pt x="0" y="25"/>
                    <a:pt x="0" y="55"/>
                  </a:cubicBezTo>
                  <a:cubicBezTo>
                    <a:pt x="0" y="58"/>
                    <a:pt x="1" y="63"/>
                    <a:pt x="0" y="61"/>
                  </a:cubicBezTo>
                  <a:cubicBezTo>
                    <a:pt x="6" y="115"/>
                    <a:pt x="85" y="186"/>
                    <a:pt x="93" y="186"/>
                  </a:cubicBezTo>
                  <a:cubicBezTo>
                    <a:pt x="101" y="186"/>
                    <a:pt x="179" y="115"/>
                    <a:pt x="185" y="61"/>
                  </a:cubicBezTo>
                  <a:cubicBezTo>
                    <a:pt x="185" y="63"/>
                    <a:pt x="186" y="58"/>
                    <a:pt x="186" y="55"/>
                  </a:cubicBezTo>
                  <a:close/>
                  <a:moveTo>
                    <a:pt x="177" y="60"/>
                  </a:moveTo>
                  <a:cubicBezTo>
                    <a:pt x="172" y="105"/>
                    <a:pt x="109" y="167"/>
                    <a:pt x="93" y="177"/>
                  </a:cubicBezTo>
                  <a:cubicBezTo>
                    <a:pt x="77" y="167"/>
                    <a:pt x="14" y="105"/>
                    <a:pt x="9" y="60"/>
                  </a:cubicBezTo>
                  <a:cubicBezTo>
                    <a:pt x="9" y="60"/>
                    <a:pt x="8" y="58"/>
                    <a:pt x="8" y="55"/>
                  </a:cubicBezTo>
                  <a:cubicBezTo>
                    <a:pt x="8" y="29"/>
                    <a:pt x="29" y="9"/>
                    <a:pt x="55" y="9"/>
                  </a:cubicBezTo>
                  <a:cubicBezTo>
                    <a:pt x="67" y="9"/>
                    <a:pt x="78" y="13"/>
                    <a:pt x="87" y="22"/>
                  </a:cubicBezTo>
                  <a:cubicBezTo>
                    <a:pt x="91" y="25"/>
                    <a:pt x="91" y="25"/>
                    <a:pt x="91" y="25"/>
                  </a:cubicBezTo>
                  <a:cubicBezTo>
                    <a:pt x="76" y="59"/>
                    <a:pt x="76" y="59"/>
                    <a:pt x="76" y="59"/>
                  </a:cubicBezTo>
                  <a:cubicBezTo>
                    <a:pt x="97" y="84"/>
                    <a:pt x="97" y="84"/>
                    <a:pt x="97" y="84"/>
                  </a:cubicBezTo>
                  <a:cubicBezTo>
                    <a:pt x="80" y="122"/>
                    <a:pt x="80" y="122"/>
                    <a:pt x="80" y="122"/>
                  </a:cubicBezTo>
                  <a:cubicBezTo>
                    <a:pt x="93" y="144"/>
                    <a:pt x="93" y="144"/>
                    <a:pt x="93" y="144"/>
                  </a:cubicBezTo>
                  <a:cubicBezTo>
                    <a:pt x="90" y="122"/>
                    <a:pt x="90" y="122"/>
                    <a:pt x="90" y="122"/>
                  </a:cubicBezTo>
                  <a:cubicBezTo>
                    <a:pt x="106" y="82"/>
                    <a:pt x="106" y="82"/>
                    <a:pt x="106" y="82"/>
                  </a:cubicBezTo>
                  <a:cubicBezTo>
                    <a:pt x="86" y="58"/>
                    <a:pt x="86" y="58"/>
                    <a:pt x="86" y="58"/>
                  </a:cubicBezTo>
                  <a:cubicBezTo>
                    <a:pt x="104" y="17"/>
                    <a:pt x="104" y="17"/>
                    <a:pt x="104" y="17"/>
                  </a:cubicBezTo>
                  <a:cubicBezTo>
                    <a:pt x="112" y="12"/>
                    <a:pt x="121" y="9"/>
                    <a:pt x="131" y="9"/>
                  </a:cubicBezTo>
                  <a:cubicBezTo>
                    <a:pt x="156" y="9"/>
                    <a:pt x="177" y="29"/>
                    <a:pt x="177" y="55"/>
                  </a:cubicBezTo>
                  <a:cubicBezTo>
                    <a:pt x="177" y="58"/>
                    <a:pt x="177" y="60"/>
                    <a:pt x="177" y="60"/>
                  </a:cubicBezTo>
                  <a:close/>
                </a:path>
              </a:pathLst>
            </a:custGeom>
            <a:solidFill>
              <a:schemeClr val="bg1"/>
            </a:solidFill>
            <a:ln>
              <a:noFill/>
            </a:ln>
          </p:spPr>
          <p:txBody>
            <a:bodyPr anchor="ctr"/>
            <a:lstStyle/>
            <a:p>
              <a:pPr algn="ctr" defTabSz="609585"/>
              <a:endParaRPr sz="2400">
                <a:solidFill>
                  <a:prstClr val="black"/>
                </a:solidFill>
                <a:latin typeface="微软雅黑"/>
                <a:ea typeface="微软雅黑"/>
              </a:endParaRPr>
            </a:p>
          </p:txBody>
        </p:sp>
        <p:sp>
          <p:nvSpPr>
            <p:cNvPr id="13" name="íṩľíḍè-Rectangle 33">
              <a:extLst>
                <a:ext uri="{FF2B5EF4-FFF2-40B4-BE49-F238E27FC236}">
                  <a16:creationId xmlns:a16="http://schemas.microsoft.com/office/drawing/2014/main" id="{5B69174C-2910-42BC-8CF1-C113DBF7B25C}"/>
                </a:ext>
              </a:extLst>
            </p:cNvPr>
            <p:cNvSpPr/>
            <p:nvPr/>
          </p:nvSpPr>
          <p:spPr>
            <a:xfrm>
              <a:off x="4926333" y="3903162"/>
              <a:ext cx="2165317" cy="503561"/>
            </a:xfrm>
            <a:prstGeom prst="rect">
              <a:avLst/>
            </a:prstGeom>
          </p:spPr>
          <p:txBody>
            <a:bodyPr wrap="square" lIns="0" tIns="0" rIns="0" bIns="0" anchor="t" anchorCtr="1">
              <a:noAutofit/>
            </a:bodyPr>
            <a:lstStyle/>
            <a:p>
              <a:pPr algn="ctr" defTabSz="609585">
                <a:lnSpc>
                  <a:spcPct val="120000"/>
                </a:lnSpc>
              </a:pPr>
              <a:r>
                <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rPr>
                <a:t>人民币转外币</a:t>
              </a: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&amp;</a:t>
              </a:r>
            </a:p>
            <a:p>
              <a:pPr algn="ctr" defTabSz="609585">
                <a:lnSpc>
                  <a:spcPct val="120000"/>
                </a:lnSpc>
              </a:pPr>
              <a:r>
                <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rPr>
                <a:t>外币转人民币</a:t>
              </a:r>
              <a:endParaRPr lang="zh-CN" altLang="en-US" sz="2000" dirty="0">
                <a:solidFill>
                  <a:prstClr val="black"/>
                </a:solidFill>
                <a:latin typeface="微软雅黑"/>
                <a:ea typeface="微软雅黑"/>
              </a:endParaRPr>
            </a:p>
          </p:txBody>
        </p:sp>
      </p:grpSp>
      <p:pic>
        <p:nvPicPr>
          <p:cNvPr id="7" name="图片 6">
            <a:extLst>
              <a:ext uri="{FF2B5EF4-FFF2-40B4-BE49-F238E27FC236}">
                <a16:creationId xmlns:a16="http://schemas.microsoft.com/office/drawing/2014/main" id="{A32CF0BD-63A9-4E71-B1A9-B67C8F35B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9726" y="925237"/>
            <a:ext cx="2887585" cy="4072509"/>
          </a:xfrm>
          <a:prstGeom prst="rect">
            <a:avLst/>
          </a:prstGeom>
        </p:spPr>
      </p:pic>
      <p:pic>
        <p:nvPicPr>
          <p:cNvPr id="15" name="图片 14">
            <a:extLst>
              <a:ext uri="{FF2B5EF4-FFF2-40B4-BE49-F238E27FC236}">
                <a16:creationId xmlns:a16="http://schemas.microsoft.com/office/drawing/2014/main" id="{42C510FE-A3E4-40B0-B31D-B8CBDBEF0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4291" y="925237"/>
            <a:ext cx="2897437" cy="4072509"/>
          </a:xfrm>
          <a:prstGeom prst="rect">
            <a:avLst/>
          </a:prstGeom>
        </p:spPr>
      </p:pic>
    </p:spTree>
    <p:extLst>
      <p:ext uri="{BB962C8B-B14F-4D97-AF65-F5344CB8AC3E}">
        <p14:creationId xmlns:p14="http://schemas.microsoft.com/office/powerpoint/2010/main" val="273121042"/>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0" y="304801"/>
            <a:ext cx="4284979"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smtClean="0">
                <a:solidFill>
                  <a:srgbClr val="40AFFF"/>
                </a:solidFill>
                <a:latin typeface="微软雅黑"/>
                <a:ea typeface="微软雅黑"/>
              </a:rPr>
              <a:t>通用转换器</a:t>
            </a:r>
            <a:r>
              <a:rPr lang="zh-CN" altLang="en-US" sz="2667" dirty="0">
                <a:solidFill>
                  <a:srgbClr val="40AFFF"/>
                </a:solidFill>
                <a:latin typeface="微软雅黑"/>
                <a:ea typeface="微软雅黑"/>
              </a:rPr>
              <a:t>：</a:t>
            </a:r>
            <a:r>
              <a:rPr lang="zh-CN" altLang="en-US" sz="2667" dirty="0" smtClean="0">
                <a:solidFill>
                  <a:srgbClr val="40AFFF"/>
                </a:solidFill>
                <a:latin typeface="微软雅黑"/>
                <a:ea typeface="微软雅黑"/>
              </a:rPr>
              <a:t>关键</a:t>
            </a:r>
            <a:r>
              <a:rPr lang="zh-CN" altLang="en-US" sz="2667" dirty="0">
                <a:solidFill>
                  <a:srgbClr val="40AFFF"/>
                </a:solidFill>
                <a:latin typeface="微软雅黑"/>
                <a:ea typeface="微软雅黑"/>
              </a:rPr>
              <a:t>技术</a:t>
            </a:r>
          </a:p>
        </p:txBody>
      </p:sp>
      <p:grpSp>
        <p:nvGrpSpPr>
          <p:cNvPr id="52" name="组合 51">
            <a:extLst>
              <a:ext uri="{FF2B5EF4-FFF2-40B4-BE49-F238E27FC236}">
                <a16:creationId xmlns:a16="http://schemas.microsoft.com/office/drawing/2014/main" id="{9A067B9B-D280-4451-8D0A-834CAA0999C8}"/>
              </a:ext>
            </a:extLst>
          </p:cNvPr>
          <p:cNvGrpSpPr/>
          <p:nvPr/>
        </p:nvGrpSpPr>
        <p:grpSpPr>
          <a:xfrm>
            <a:off x="7055226" y="1470522"/>
            <a:ext cx="4031871" cy="806161"/>
            <a:chOff x="6240814" y="2097600"/>
            <a:chExt cx="3023903" cy="604621"/>
          </a:xfrm>
        </p:grpSpPr>
        <p:sp>
          <p:nvSpPr>
            <p:cNvPr id="53" name="îṥļîḑé-Rectangle 9">
              <a:extLst>
                <a:ext uri="{FF2B5EF4-FFF2-40B4-BE49-F238E27FC236}">
                  <a16:creationId xmlns:a16="http://schemas.microsoft.com/office/drawing/2014/main" id="{DBA2582E-CE18-4DEF-A33F-473AA2FAEF70}"/>
                </a:ext>
              </a:extLst>
            </p:cNvPr>
            <p:cNvSpPr/>
            <p:nvPr/>
          </p:nvSpPr>
          <p:spPr>
            <a:xfrm>
              <a:off x="6240814" y="2324506"/>
              <a:ext cx="3023903" cy="3777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根据不同的大单位去对应不同的具体单位</a:t>
              </a:r>
              <a:endParaRPr lang="zh-CN" altLang="en-US" sz="1600" dirty="0">
                <a:solidFill>
                  <a:sysClr val="windowText" lastClr="000000"/>
                </a:solidFill>
                <a:latin typeface="微软雅黑"/>
                <a:ea typeface="微软雅黑"/>
              </a:endParaRPr>
            </a:p>
          </p:txBody>
        </p:sp>
        <p:sp>
          <p:nvSpPr>
            <p:cNvPr id="54" name="îṥļîḑé-Rectangle 15">
              <a:extLst>
                <a:ext uri="{FF2B5EF4-FFF2-40B4-BE49-F238E27FC236}">
                  <a16:creationId xmlns:a16="http://schemas.microsoft.com/office/drawing/2014/main" id="{EFB69CF7-D393-44B4-9154-758AC53CB275}"/>
                </a:ext>
              </a:extLst>
            </p:cNvPr>
            <p:cNvSpPr/>
            <p:nvPr/>
          </p:nvSpPr>
          <p:spPr>
            <a:xfrm>
              <a:off x="6241596" y="2097600"/>
              <a:ext cx="1764707" cy="21109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none" lIns="0" tIns="0" rIns="0" bIns="0" anchor="ctr">
              <a:normAutofit lnSpcReduction="10000"/>
            </a:bodyPr>
            <a:lstStyle/>
            <a:p>
              <a:pPr defTabSz="609585"/>
              <a:r>
                <a:rPr lang="zh-CN" altLang="en-US" sz="2000" b="1" dirty="0">
                  <a:solidFill>
                    <a:srgbClr val="40AFFF">
                      <a:lumMod val="100000"/>
                    </a:srgbClr>
                  </a:solidFill>
                  <a:latin typeface="微软雅黑"/>
                  <a:ea typeface="微软雅黑"/>
                </a:rPr>
                <a:t>实现大单位和具体单位的选项联动</a:t>
              </a:r>
            </a:p>
          </p:txBody>
        </p:sp>
      </p:grpSp>
      <p:grpSp>
        <p:nvGrpSpPr>
          <p:cNvPr id="55" name="组合 54">
            <a:extLst>
              <a:ext uri="{FF2B5EF4-FFF2-40B4-BE49-F238E27FC236}">
                <a16:creationId xmlns:a16="http://schemas.microsoft.com/office/drawing/2014/main" id="{ABB679A8-7970-4ADF-8F2E-FBE007DA7A30}"/>
              </a:ext>
            </a:extLst>
          </p:cNvPr>
          <p:cNvGrpSpPr/>
          <p:nvPr/>
        </p:nvGrpSpPr>
        <p:grpSpPr>
          <a:xfrm>
            <a:off x="7055229" y="2745620"/>
            <a:ext cx="4031871" cy="806161"/>
            <a:chOff x="6240814" y="2097600"/>
            <a:chExt cx="3023903" cy="604621"/>
          </a:xfrm>
        </p:grpSpPr>
        <p:sp>
          <p:nvSpPr>
            <p:cNvPr id="56" name="îṥļîḑé-Rectangle 9">
              <a:extLst>
                <a:ext uri="{FF2B5EF4-FFF2-40B4-BE49-F238E27FC236}">
                  <a16:creationId xmlns:a16="http://schemas.microsoft.com/office/drawing/2014/main" id="{918A8AA0-EE66-417E-86E7-A8A5DB77A2AB}"/>
                </a:ext>
              </a:extLst>
            </p:cNvPr>
            <p:cNvSpPr/>
            <p:nvPr/>
          </p:nvSpPr>
          <p:spPr>
            <a:xfrm>
              <a:off x="6240814" y="2324506"/>
              <a:ext cx="3023903" cy="3777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endParaRPr lang="zh-CN" altLang="en-US" sz="1600" dirty="0">
                <a:solidFill>
                  <a:sysClr val="windowText" lastClr="000000"/>
                </a:solidFill>
                <a:latin typeface="微软雅黑"/>
                <a:ea typeface="微软雅黑"/>
              </a:endParaRPr>
            </a:p>
          </p:txBody>
        </p:sp>
        <p:sp>
          <p:nvSpPr>
            <p:cNvPr id="57" name="îṥļîḑé-Rectangle 15">
              <a:extLst>
                <a:ext uri="{FF2B5EF4-FFF2-40B4-BE49-F238E27FC236}">
                  <a16:creationId xmlns:a16="http://schemas.microsoft.com/office/drawing/2014/main" id="{374D726D-5E98-4E68-9FF8-F15F779AD868}"/>
                </a:ext>
              </a:extLst>
            </p:cNvPr>
            <p:cNvSpPr/>
            <p:nvPr/>
          </p:nvSpPr>
          <p:spPr>
            <a:xfrm>
              <a:off x="6241596" y="2097600"/>
              <a:ext cx="1764707" cy="21109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none" lIns="0" tIns="0" rIns="0" bIns="0" anchor="ctr">
              <a:normAutofit lnSpcReduction="10000"/>
            </a:bodyPr>
            <a:lstStyle/>
            <a:p>
              <a:pPr defTabSz="609585"/>
              <a:r>
                <a:rPr lang="zh-CN" altLang="en-US" sz="2000" b="1" dirty="0">
                  <a:solidFill>
                    <a:srgbClr val="8B8B8B"/>
                  </a:solidFill>
                  <a:latin typeface="微软雅黑"/>
                  <a:ea typeface="微软雅黑"/>
                </a:rPr>
                <a:t>实现货币转换</a:t>
              </a:r>
            </a:p>
          </p:txBody>
        </p:sp>
      </p:grpSp>
      <p:grpSp>
        <p:nvGrpSpPr>
          <p:cNvPr id="58" name="组合 57">
            <a:extLst>
              <a:ext uri="{FF2B5EF4-FFF2-40B4-BE49-F238E27FC236}">
                <a16:creationId xmlns:a16="http://schemas.microsoft.com/office/drawing/2014/main" id="{9423EC78-ABD8-4320-B279-B01A16B2618E}"/>
              </a:ext>
            </a:extLst>
          </p:cNvPr>
          <p:cNvGrpSpPr/>
          <p:nvPr/>
        </p:nvGrpSpPr>
        <p:grpSpPr>
          <a:xfrm>
            <a:off x="7055227" y="4211455"/>
            <a:ext cx="4031871" cy="806161"/>
            <a:chOff x="6240814" y="2097600"/>
            <a:chExt cx="3023903" cy="604621"/>
          </a:xfrm>
        </p:grpSpPr>
        <p:sp>
          <p:nvSpPr>
            <p:cNvPr id="59" name="îṥļîḑé-Rectangle 9">
              <a:extLst>
                <a:ext uri="{FF2B5EF4-FFF2-40B4-BE49-F238E27FC236}">
                  <a16:creationId xmlns:a16="http://schemas.microsoft.com/office/drawing/2014/main" id="{5E994EE1-2317-498E-BDCE-B6FCE9395873}"/>
                </a:ext>
              </a:extLst>
            </p:cNvPr>
            <p:cNvSpPr/>
            <p:nvPr/>
          </p:nvSpPr>
          <p:spPr>
            <a:xfrm>
              <a:off x="6240814" y="2324506"/>
              <a:ext cx="3023903" cy="37771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endParaRPr lang="zh-CN" altLang="en-US" sz="1600" dirty="0">
                <a:solidFill>
                  <a:sysClr val="windowText" lastClr="000000"/>
                </a:solidFill>
                <a:latin typeface="微软雅黑"/>
                <a:ea typeface="微软雅黑"/>
              </a:endParaRPr>
            </a:p>
          </p:txBody>
        </p:sp>
        <p:sp>
          <p:nvSpPr>
            <p:cNvPr id="60" name="îṥļîḑé-Rectangle 15">
              <a:extLst>
                <a:ext uri="{FF2B5EF4-FFF2-40B4-BE49-F238E27FC236}">
                  <a16:creationId xmlns:a16="http://schemas.microsoft.com/office/drawing/2014/main" id="{2E07C4A0-6410-4A3D-B01D-B841B2E39904}"/>
                </a:ext>
              </a:extLst>
            </p:cNvPr>
            <p:cNvSpPr/>
            <p:nvPr/>
          </p:nvSpPr>
          <p:spPr>
            <a:xfrm>
              <a:off x="6241596" y="2097600"/>
              <a:ext cx="1764707" cy="21109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none" lIns="0" tIns="0" rIns="0" bIns="0" anchor="ctr">
              <a:normAutofit lnSpcReduction="10000"/>
            </a:bodyPr>
            <a:lstStyle/>
            <a:p>
              <a:pPr defTabSz="609585"/>
              <a:r>
                <a:rPr lang="zh-CN" altLang="en-US" sz="2000" b="1" dirty="0">
                  <a:solidFill>
                    <a:srgbClr val="40AFFF">
                      <a:lumMod val="100000"/>
                    </a:srgbClr>
                  </a:solidFill>
                  <a:latin typeface="微软雅黑"/>
                  <a:ea typeface="微软雅黑"/>
                </a:rPr>
                <a:t>实现单位和进制之间的转换</a:t>
              </a:r>
            </a:p>
          </p:txBody>
        </p:sp>
      </p:grpSp>
      <p:pic>
        <p:nvPicPr>
          <p:cNvPr id="8" name="图片 7">
            <a:extLst>
              <a:ext uri="{FF2B5EF4-FFF2-40B4-BE49-F238E27FC236}">
                <a16:creationId xmlns:a16="http://schemas.microsoft.com/office/drawing/2014/main" id="{18C3890E-AA19-4DAB-B0A8-77FF9AE79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37" y="1112368"/>
            <a:ext cx="3692205" cy="5188302"/>
          </a:xfrm>
          <a:prstGeom prst="rect">
            <a:avLst/>
          </a:prstGeom>
        </p:spPr>
      </p:pic>
      <p:pic>
        <p:nvPicPr>
          <p:cNvPr id="6" name="图片 5">
            <a:extLst>
              <a:ext uri="{FF2B5EF4-FFF2-40B4-BE49-F238E27FC236}">
                <a16:creationId xmlns:a16="http://schemas.microsoft.com/office/drawing/2014/main" id="{91A2BC43-B2BB-4AAC-8909-1A74AC731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785" y="3299971"/>
            <a:ext cx="3867150" cy="2790825"/>
          </a:xfrm>
          <a:prstGeom prst="rect">
            <a:avLst/>
          </a:prstGeom>
        </p:spPr>
      </p:pic>
      <p:sp>
        <p:nvSpPr>
          <p:cNvPr id="22" name="îṥļîḑé-Rectangle 9">
            <a:extLst>
              <a:ext uri="{FF2B5EF4-FFF2-40B4-BE49-F238E27FC236}">
                <a16:creationId xmlns:a16="http://schemas.microsoft.com/office/drawing/2014/main" id="{1B6AB226-2D56-4A00-AC1B-C833914D14BA}"/>
              </a:ext>
            </a:extLst>
          </p:cNvPr>
          <p:cNvSpPr/>
          <p:nvPr/>
        </p:nvSpPr>
        <p:spPr>
          <a:xfrm>
            <a:off x="7055227" y="3092772"/>
            <a:ext cx="4031871" cy="33622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构造</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JSON</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信息体，利用聚合数据平台提供的免费汇率</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API</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实现实时的汇率更新及转换</a:t>
            </a:r>
            <a:endParaRPr lang="zh-CN" altLang="en-US" sz="1600" dirty="0">
              <a:solidFill>
                <a:sysClr val="windowText" lastClr="000000"/>
              </a:solidFill>
              <a:latin typeface="微软雅黑"/>
              <a:ea typeface="微软雅黑"/>
            </a:endParaRPr>
          </a:p>
        </p:txBody>
      </p:sp>
      <p:sp>
        <p:nvSpPr>
          <p:cNvPr id="23" name="îṥļîḑé-Rectangle 9">
            <a:extLst>
              <a:ext uri="{FF2B5EF4-FFF2-40B4-BE49-F238E27FC236}">
                <a16:creationId xmlns:a16="http://schemas.microsoft.com/office/drawing/2014/main" id="{2999DE2A-4973-47FF-A370-8A7E099EE7CA}"/>
              </a:ext>
            </a:extLst>
          </p:cNvPr>
          <p:cNvSpPr/>
          <p:nvPr/>
        </p:nvSpPr>
        <p:spPr>
          <a:xfrm>
            <a:off x="7055226" y="4489655"/>
            <a:ext cx="4031871" cy="33622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0" tIns="0" rIns="0" bIns="0" anchor="t">
            <a:noAutofit/>
          </a:bodyPr>
          <a:lstStyle/>
          <a:p>
            <a:pPr defTabSz="609585">
              <a:lnSpc>
                <a:spcPct val="120000"/>
              </a:lnSpc>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选择一种单位或者进制即可把所有的单位形式的数值转换出来</a:t>
            </a:r>
            <a:endParaRPr lang="zh-CN" altLang="en-US" sz="1600" dirty="0">
              <a:solidFill>
                <a:sysClr val="windowText" lastClr="000000"/>
              </a:solidFill>
              <a:latin typeface="微软雅黑"/>
              <a:ea typeface="微软雅黑"/>
            </a:endParaRPr>
          </a:p>
        </p:txBody>
      </p:sp>
    </p:spTree>
    <p:extLst>
      <p:ext uri="{BB962C8B-B14F-4D97-AF65-F5344CB8AC3E}">
        <p14:creationId xmlns:p14="http://schemas.microsoft.com/office/powerpoint/2010/main" val="2163470291"/>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699998D-5670-4A08-BAA4-CCE1017BB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组合 15">
            <a:extLst>
              <a:ext uri="{FF2B5EF4-FFF2-40B4-BE49-F238E27FC236}">
                <a16:creationId xmlns:a16="http://schemas.microsoft.com/office/drawing/2014/main" id="{1AA81932-F64D-4E43-AABA-8A919C2C0683}"/>
              </a:ext>
            </a:extLst>
          </p:cNvPr>
          <p:cNvGrpSpPr/>
          <p:nvPr/>
        </p:nvGrpSpPr>
        <p:grpSpPr>
          <a:xfrm>
            <a:off x="3111501" y="2298701"/>
            <a:ext cx="2628900" cy="2628900"/>
            <a:chOff x="2343150" y="1495425"/>
            <a:chExt cx="1971675" cy="1971675"/>
          </a:xfrm>
        </p:grpSpPr>
        <p:sp>
          <p:nvSpPr>
            <p:cNvPr id="18" name="矩形: 圆角 17">
              <a:extLst>
                <a:ext uri="{FF2B5EF4-FFF2-40B4-BE49-F238E27FC236}">
                  <a16:creationId xmlns:a16="http://schemas.microsoft.com/office/drawing/2014/main" id="{9CEF597C-C378-4C82-BC09-9A736B12E0C0}"/>
                </a:ext>
              </a:extLst>
            </p:cNvPr>
            <p:cNvSpPr/>
            <p:nvPr/>
          </p:nvSpPr>
          <p:spPr>
            <a:xfrm>
              <a:off x="2343150" y="1495425"/>
              <a:ext cx="1971675" cy="19716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dirty="0">
                <a:solidFill>
                  <a:prstClr val="white"/>
                </a:solidFill>
                <a:latin typeface="微软雅黑"/>
                <a:ea typeface="微软雅黑"/>
              </a:endParaRPr>
            </a:p>
          </p:txBody>
        </p:sp>
        <p:sp>
          <p:nvSpPr>
            <p:cNvPr id="19" name="文本框 18">
              <a:extLst>
                <a:ext uri="{FF2B5EF4-FFF2-40B4-BE49-F238E27FC236}">
                  <a16:creationId xmlns:a16="http://schemas.microsoft.com/office/drawing/2014/main" id="{04AF4007-95DC-41E2-B163-796B9CAE9AF5}"/>
                </a:ext>
              </a:extLst>
            </p:cNvPr>
            <p:cNvSpPr txBox="1"/>
            <p:nvPr/>
          </p:nvSpPr>
          <p:spPr>
            <a:xfrm>
              <a:off x="2924175" y="1724025"/>
              <a:ext cx="809625" cy="561741"/>
            </a:xfrm>
            <a:prstGeom prst="rect">
              <a:avLst/>
            </a:prstGeom>
            <a:noFill/>
          </p:spPr>
          <p:txBody>
            <a:bodyPr wrap="square" rtlCol="0">
              <a:spAutoFit/>
            </a:bodyPr>
            <a:lstStyle/>
            <a:p>
              <a:pPr defTabSz="609585"/>
              <a:r>
                <a:rPr lang="en-US" altLang="zh-CN" sz="4267" b="1" dirty="0" smtClean="0">
                  <a:solidFill>
                    <a:prstClr val="white"/>
                  </a:solidFill>
                  <a:latin typeface="微软雅黑" panose="020B0503020204020204" pitchFamily="34" charset="-122"/>
                  <a:ea typeface="微软雅黑" panose="020B0503020204020204" pitchFamily="34" charset="-122"/>
                </a:rPr>
                <a:t>03</a:t>
              </a:r>
              <a:endParaRPr lang="zh-CN" altLang="en-US" sz="4267" b="1" dirty="0">
                <a:solidFill>
                  <a:prstClr val="white"/>
                </a:solidFill>
                <a:latin typeface="微软雅黑" panose="020B0503020204020204" pitchFamily="34" charset="-122"/>
                <a:ea typeface="微软雅黑" panose="020B0503020204020204" pitchFamily="34" charset="-122"/>
              </a:endParaRPr>
            </a:p>
          </p:txBody>
        </p:sp>
        <p:sp>
          <p:nvSpPr>
            <p:cNvPr id="20" name="TextBox 26">
              <a:extLst>
                <a:ext uri="{FF2B5EF4-FFF2-40B4-BE49-F238E27FC236}">
                  <a16:creationId xmlns:a16="http://schemas.microsoft.com/office/drawing/2014/main" id="{607961BE-91CD-45C0-B3B7-6BE4E7DFBCF3}"/>
                </a:ext>
              </a:extLst>
            </p:cNvPr>
            <p:cNvSpPr txBox="1"/>
            <p:nvPr/>
          </p:nvSpPr>
          <p:spPr>
            <a:xfrm>
              <a:off x="2809614" y="2377385"/>
              <a:ext cx="1038746" cy="207749"/>
            </a:xfrm>
            <a:prstGeom prst="rect">
              <a:avLst/>
            </a:prstGeom>
            <a:noFill/>
          </p:spPr>
          <p:txBody>
            <a:bodyPr wrap="none" lIns="0" tIns="0" rIns="0" bIns="0" anchor="ctr" anchorCtr="0">
              <a:noAutofit/>
            </a:bodyPr>
            <a:lstStyle/>
            <a:p>
              <a:pPr algn="r" defTabSz="609585"/>
              <a:r>
                <a:rPr lang="zh-CN" altLang="en-US" sz="3200" b="1" dirty="0" smtClean="0">
                  <a:solidFill>
                    <a:prstClr val="white"/>
                  </a:solidFill>
                  <a:latin typeface="微软雅黑" panose="020B0503020204020204" pitchFamily="34" charset="-122"/>
                  <a:ea typeface="微软雅黑" panose="020B0503020204020204" pitchFamily="34" charset="-122"/>
                </a:rPr>
                <a:t>项目演示</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77165521"/>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31C3FF-7C66-4C89-A2D7-24FDB42E5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 y="0"/>
            <a:ext cx="12192000" cy="6858000"/>
          </a:xfrm>
          <a:prstGeom prst="rect">
            <a:avLst/>
          </a:prstGeom>
        </p:spPr>
      </p:pic>
      <p:grpSp>
        <p:nvGrpSpPr>
          <p:cNvPr id="16" name="组合 15">
            <a:extLst>
              <a:ext uri="{FF2B5EF4-FFF2-40B4-BE49-F238E27FC236}">
                <a16:creationId xmlns:a16="http://schemas.microsoft.com/office/drawing/2014/main" id="{51813A59-12E7-413A-BF9D-154734348DAA}"/>
              </a:ext>
            </a:extLst>
          </p:cNvPr>
          <p:cNvGrpSpPr/>
          <p:nvPr/>
        </p:nvGrpSpPr>
        <p:grpSpPr>
          <a:xfrm>
            <a:off x="596900" y="1206501"/>
            <a:ext cx="1676400" cy="1384300"/>
            <a:chOff x="447675" y="533400"/>
            <a:chExt cx="1257300" cy="1038225"/>
          </a:xfrm>
        </p:grpSpPr>
        <p:sp>
          <p:nvSpPr>
            <p:cNvPr id="8" name="矩形: 圆角 7">
              <a:extLst>
                <a:ext uri="{FF2B5EF4-FFF2-40B4-BE49-F238E27FC236}">
                  <a16:creationId xmlns:a16="http://schemas.microsoft.com/office/drawing/2014/main" id="{13DD3F8E-CF3E-4F22-8A65-E887D0D8C12C}"/>
                </a:ext>
              </a:extLst>
            </p:cNvPr>
            <p:cNvSpPr/>
            <p:nvPr/>
          </p:nvSpPr>
          <p:spPr>
            <a:xfrm>
              <a:off x="447675" y="533400"/>
              <a:ext cx="1038225" cy="103822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a:solidFill>
                  <a:prstClr val="white"/>
                </a:solidFill>
                <a:latin typeface="微软雅黑"/>
                <a:ea typeface="微软雅黑"/>
              </a:endParaRPr>
            </a:p>
          </p:txBody>
        </p:sp>
        <p:sp>
          <p:nvSpPr>
            <p:cNvPr id="9" name="文本框 8">
              <a:extLst>
                <a:ext uri="{FF2B5EF4-FFF2-40B4-BE49-F238E27FC236}">
                  <a16:creationId xmlns:a16="http://schemas.microsoft.com/office/drawing/2014/main" id="{5570B121-ED9F-4EBB-837E-31421AF7A521}"/>
                </a:ext>
              </a:extLst>
            </p:cNvPr>
            <p:cNvSpPr txBox="1"/>
            <p:nvPr/>
          </p:nvSpPr>
          <p:spPr>
            <a:xfrm>
              <a:off x="561975" y="637013"/>
              <a:ext cx="1143000" cy="807914"/>
            </a:xfrm>
            <a:prstGeom prst="rect">
              <a:avLst/>
            </a:prstGeom>
            <a:noFill/>
          </p:spPr>
          <p:txBody>
            <a:bodyPr wrap="square" rtlCol="0">
              <a:spAutoFit/>
            </a:bodyPr>
            <a:lstStyle/>
            <a:p>
              <a:pPr defTabSz="609585"/>
              <a:r>
                <a:rPr lang="zh-CN" altLang="en-US" sz="6400" dirty="0">
                  <a:solidFill>
                    <a:srgbClr val="40AFFF"/>
                  </a:solidFill>
                  <a:latin typeface="微软雅黑"/>
                  <a:ea typeface="微软雅黑"/>
                </a:rPr>
                <a:t>谢</a:t>
              </a:r>
            </a:p>
          </p:txBody>
        </p:sp>
      </p:grpSp>
      <p:grpSp>
        <p:nvGrpSpPr>
          <p:cNvPr id="17" name="组合 16">
            <a:extLst>
              <a:ext uri="{FF2B5EF4-FFF2-40B4-BE49-F238E27FC236}">
                <a16:creationId xmlns:a16="http://schemas.microsoft.com/office/drawing/2014/main" id="{B123813D-C8B5-41E9-AE41-DFA2452AA7D5}"/>
              </a:ext>
            </a:extLst>
          </p:cNvPr>
          <p:cNvGrpSpPr/>
          <p:nvPr/>
        </p:nvGrpSpPr>
        <p:grpSpPr>
          <a:xfrm>
            <a:off x="2349500" y="1206501"/>
            <a:ext cx="1676400" cy="1384300"/>
            <a:chOff x="1762125" y="533400"/>
            <a:chExt cx="1257300" cy="1038225"/>
          </a:xfrm>
        </p:grpSpPr>
        <p:sp>
          <p:nvSpPr>
            <p:cNvPr id="10" name="矩形: 圆角 9">
              <a:extLst>
                <a:ext uri="{FF2B5EF4-FFF2-40B4-BE49-F238E27FC236}">
                  <a16:creationId xmlns:a16="http://schemas.microsoft.com/office/drawing/2014/main" id="{9EFDC870-0DE6-426D-ABE6-85D6FB3492AA}"/>
                </a:ext>
              </a:extLst>
            </p:cNvPr>
            <p:cNvSpPr/>
            <p:nvPr/>
          </p:nvSpPr>
          <p:spPr>
            <a:xfrm>
              <a:off x="1762125" y="533400"/>
              <a:ext cx="1038225" cy="103822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a:solidFill>
                  <a:srgbClr val="8B8B8B"/>
                </a:solidFill>
                <a:latin typeface="微软雅黑"/>
                <a:ea typeface="微软雅黑"/>
              </a:endParaRPr>
            </a:p>
          </p:txBody>
        </p:sp>
        <p:sp>
          <p:nvSpPr>
            <p:cNvPr id="11" name="文本框 10">
              <a:extLst>
                <a:ext uri="{FF2B5EF4-FFF2-40B4-BE49-F238E27FC236}">
                  <a16:creationId xmlns:a16="http://schemas.microsoft.com/office/drawing/2014/main" id="{F5825C7B-D82F-4E5F-A892-DD3BBBBBD5A3}"/>
                </a:ext>
              </a:extLst>
            </p:cNvPr>
            <p:cNvSpPr txBox="1"/>
            <p:nvPr/>
          </p:nvSpPr>
          <p:spPr>
            <a:xfrm>
              <a:off x="1876425" y="637013"/>
              <a:ext cx="1143000" cy="807914"/>
            </a:xfrm>
            <a:prstGeom prst="rect">
              <a:avLst/>
            </a:prstGeom>
            <a:noFill/>
          </p:spPr>
          <p:txBody>
            <a:bodyPr wrap="square" rtlCol="0">
              <a:spAutoFit/>
            </a:bodyPr>
            <a:lstStyle/>
            <a:p>
              <a:pPr defTabSz="609585"/>
              <a:r>
                <a:rPr lang="zh-CN" altLang="en-US" sz="6400" dirty="0">
                  <a:solidFill>
                    <a:srgbClr val="8B8B8B"/>
                  </a:solidFill>
                  <a:latin typeface="微软雅黑"/>
                  <a:ea typeface="微软雅黑"/>
                </a:rPr>
                <a:t>谢</a:t>
              </a:r>
            </a:p>
          </p:txBody>
        </p:sp>
      </p:grpSp>
      <p:grpSp>
        <p:nvGrpSpPr>
          <p:cNvPr id="18" name="组合 17">
            <a:extLst>
              <a:ext uri="{FF2B5EF4-FFF2-40B4-BE49-F238E27FC236}">
                <a16:creationId xmlns:a16="http://schemas.microsoft.com/office/drawing/2014/main" id="{D33DE359-0D96-4BBF-B094-2CF576A82B00}"/>
              </a:ext>
            </a:extLst>
          </p:cNvPr>
          <p:cNvGrpSpPr/>
          <p:nvPr/>
        </p:nvGrpSpPr>
        <p:grpSpPr>
          <a:xfrm>
            <a:off x="4102100" y="1206501"/>
            <a:ext cx="1676400" cy="1384300"/>
            <a:chOff x="3076575" y="533400"/>
            <a:chExt cx="1257300" cy="1038225"/>
          </a:xfrm>
        </p:grpSpPr>
        <p:sp>
          <p:nvSpPr>
            <p:cNvPr id="12" name="矩形: 圆角 11">
              <a:extLst>
                <a:ext uri="{FF2B5EF4-FFF2-40B4-BE49-F238E27FC236}">
                  <a16:creationId xmlns:a16="http://schemas.microsoft.com/office/drawing/2014/main" id="{A54D7C64-4A2C-4130-B5A0-B4B947F14584}"/>
                </a:ext>
              </a:extLst>
            </p:cNvPr>
            <p:cNvSpPr/>
            <p:nvPr/>
          </p:nvSpPr>
          <p:spPr>
            <a:xfrm>
              <a:off x="3076575" y="533400"/>
              <a:ext cx="1038225" cy="103822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a:solidFill>
                  <a:prstClr val="white"/>
                </a:solidFill>
                <a:latin typeface="微软雅黑"/>
                <a:ea typeface="微软雅黑"/>
              </a:endParaRPr>
            </a:p>
          </p:txBody>
        </p:sp>
        <p:sp>
          <p:nvSpPr>
            <p:cNvPr id="13" name="文本框 12">
              <a:extLst>
                <a:ext uri="{FF2B5EF4-FFF2-40B4-BE49-F238E27FC236}">
                  <a16:creationId xmlns:a16="http://schemas.microsoft.com/office/drawing/2014/main" id="{7700B5F6-8132-4B1C-AD59-CA4D540E74D5}"/>
                </a:ext>
              </a:extLst>
            </p:cNvPr>
            <p:cNvSpPr txBox="1"/>
            <p:nvPr/>
          </p:nvSpPr>
          <p:spPr>
            <a:xfrm>
              <a:off x="3190875" y="637013"/>
              <a:ext cx="1143000" cy="807914"/>
            </a:xfrm>
            <a:prstGeom prst="rect">
              <a:avLst/>
            </a:prstGeom>
            <a:noFill/>
          </p:spPr>
          <p:txBody>
            <a:bodyPr wrap="square" rtlCol="0">
              <a:spAutoFit/>
            </a:bodyPr>
            <a:lstStyle/>
            <a:p>
              <a:pPr defTabSz="609585"/>
              <a:r>
                <a:rPr lang="zh-CN" altLang="en-US" sz="6400" dirty="0">
                  <a:solidFill>
                    <a:srgbClr val="40AFFF"/>
                  </a:solidFill>
                  <a:latin typeface="微软雅黑"/>
                  <a:ea typeface="微软雅黑"/>
                </a:rPr>
                <a:t>聆</a:t>
              </a:r>
            </a:p>
          </p:txBody>
        </p:sp>
      </p:grpSp>
      <p:grpSp>
        <p:nvGrpSpPr>
          <p:cNvPr id="19" name="组合 18">
            <a:extLst>
              <a:ext uri="{FF2B5EF4-FFF2-40B4-BE49-F238E27FC236}">
                <a16:creationId xmlns:a16="http://schemas.microsoft.com/office/drawing/2014/main" id="{86149003-BFE5-4A11-990A-DAA5C8259F02}"/>
              </a:ext>
            </a:extLst>
          </p:cNvPr>
          <p:cNvGrpSpPr/>
          <p:nvPr/>
        </p:nvGrpSpPr>
        <p:grpSpPr>
          <a:xfrm>
            <a:off x="5854700" y="1206501"/>
            <a:ext cx="1676400" cy="1384300"/>
            <a:chOff x="4391025" y="533400"/>
            <a:chExt cx="1257300" cy="1038225"/>
          </a:xfrm>
        </p:grpSpPr>
        <p:sp>
          <p:nvSpPr>
            <p:cNvPr id="14" name="矩形: 圆角 13">
              <a:extLst>
                <a:ext uri="{FF2B5EF4-FFF2-40B4-BE49-F238E27FC236}">
                  <a16:creationId xmlns:a16="http://schemas.microsoft.com/office/drawing/2014/main" id="{2B5017EE-78BA-493D-B3E3-FD812CBF76BD}"/>
                </a:ext>
              </a:extLst>
            </p:cNvPr>
            <p:cNvSpPr/>
            <p:nvPr/>
          </p:nvSpPr>
          <p:spPr>
            <a:xfrm>
              <a:off x="4391025" y="533400"/>
              <a:ext cx="1038225" cy="103822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a:solidFill>
                  <a:prstClr val="white"/>
                </a:solidFill>
                <a:latin typeface="微软雅黑"/>
                <a:ea typeface="微软雅黑"/>
              </a:endParaRPr>
            </a:p>
          </p:txBody>
        </p:sp>
        <p:sp>
          <p:nvSpPr>
            <p:cNvPr id="15" name="文本框 14">
              <a:extLst>
                <a:ext uri="{FF2B5EF4-FFF2-40B4-BE49-F238E27FC236}">
                  <a16:creationId xmlns:a16="http://schemas.microsoft.com/office/drawing/2014/main" id="{19EA71A1-0438-43B0-BCAA-E17438630272}"/>
                </a:ext>
              </a:extLst>
            </p:cNvPr>
            <p:cNvSpPr txBox="1"/>
            <p:nvPr/>
          </p:nvSpPr>
          <p:spPr>
            <a:xfrm>
              <a:off x="4505325" y="637013"/>
              <a:ext cx="1143000" cy="807914"/>
            </a:xfrm>
            <a:prstGeom prst="rect">
              <a:avLst/>
            </a:prstGeom>
            <a:noFill/>
          </p:spPr>
          <p:txBody>
            <a:bodyPr wrap="square" rtlCol="0">
              <a:spAutoFit/>
            </a:bodyPr>
            <a:lstStyle/>
            <a:p>
              <a:pPr defTabSz="609585"/>
              <a:r>
                <a:rPr lang="zh-CN" altLang="en-US" sz="6400" dirty="0">
                  <a:solidFill>
                    <a:srgbClr val="8B8B8B"/>
                  </a:solidFill>
                  <a:latin typeface="微软雅黑"/>
                  <a:ea typeface="微软雅黑"/>
                </a:rPr>
                <a:t>听</a:t>
              </a:r>
            </a:p>
          </p:txBody>
        </p:sp>
      </p:grpSp>
    </p:spTree>
    <p:extLst>
      <p:ext uri="{BB962C8B-B14F-4D97-AF65-F5344CB8AC3E}">
        <p14:creationId xmlns:p14="http://schemas.microsoft.com/office/powerpoint/2010/main" val="91397433"/>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360"/>
                                          </p:val>
                                        </p:tav>
                                        <p:tav tm="100000">
                                          <p:val>
                                            <p:fltVal val="0"/>
                                          </p:val>
                                        </p:tav>
                                      </p:tavLst>
                                    </p:anim>
                                    <p:animEffect transition="in" filter="fade">
                                      <p:cBhvr>
                                        <p:cTn id="10" dur="500"/>
                                        <p:tgtEl>
                                          <p:spTgt spid="16"/>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 calcmode="lin" valueType="num">
                                      <p:cBhvr>
                                        <p:cTn id="16" dur="500" fill="hold"/>
                                        <p:tgtEl>
                                          <p:spTgt spid="17"/>
                                        </p:tgtEl>
                                        <p:attrNameLst>
                                          <p:attrName>style.rotation</p:attrName>
                                        </p:attrNameLst>
                                      </p:cBhvr>
                                      <p:tavLst>
                                        <p:tav tm="0">
                                          <p:val>
                                            <p:fltVal val="360"/>
                                          </p:val>
                                        </p:tav>
                                        <p:tav tm="100000">
                                          <p:val>
                                            <p:fltVal val="0"/>
                                          </p:val>
                                        </p:tav>
                                      </p:tavLst>
                                    </p:anim>
                                    <p:animEffect transition="in" filter="fade">
                                      <p:cBhvr>
                                        <p:cTn id="17" dur="500"/>
                                        <p:tgtEl>
                                          <p:spTgt spid="17"/>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 calcmode="lin" valueType="num">
                                      <p:cBhvr>
                                        <p:cTn id="23" dur="500" fill="hold"/>
                                        <p:tgtEl>
                                          <p:spTgt spid="18"/>
                                        </p:tgtEl>
                                        <p:attrNameLst>
                                          <p:attrName>style.rotation</p:attrName>
                                        </p:attrNameLst>
                                      </p:cBhvr>
                                      <p:tavLst>
                                        <p:tav tm="0">
                                          <p:val>
                                            <p:fltVal val="360"/>
                                          </p:val>
                                        </p:tav>
                                        <p:tav tm="100000">
                                          <p:val>
                                            <p:fltVal val="0"/>
                                          </p:val>
                                        </p:tav>
                                      </p:tavLst>
                                    </p:anim>
                                    <p:animEffect transition="in" filter="fade">
                                      <p:cBhvr>
                                        <p:cTn id="24" dur="500"/>
                                        <p:tgtEl>
                                          <p:spTgt spid="18"/>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 calcmode="lin" valueType="num">
                                      <p:cBhvr>
                                        <p:cTn id="30" dur="500" fill="hold"/>
                                        <p:tgtEl>
                                          <p:spTgt spid="19"/>
                                        </p:tgtEl>
                                        <p:attrNameLst>
                                          <p:attrName>style.rotation</p:attrName>
                                        </p:attrNameLst>
                                      </p:cBhvr>
                                      <p:tavLst>
                                        <p:tav tm="0">
                                          <p:val>
                                            <p:fltVal val="360"/>
                                          </p:val>
                                        </p:tav>
                                        <p:tav tm="100000">
                                          <p:val>
                                            <p:fltVal val="0"/>
                                          </p:val>
                                        </p:tav>
                                      </p:tavLst>
                                    </p:anim>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A509DEE-96E0-4F57-A5D9-85A6D2B73AB2}"/>
              </a:ext>
            </a:extLst>
          </p:cNvPr>
          <p:cNvPicPr>
            <a:picLocks noChangeAspect="1"/>
          </p:cNvPicPr>
          <p:nvPr/>
        </p:nvPicPr>
        <p:blipFill rotWithShape="1">
          <a:blip r:embed="rId3">
            <a:extLst>
              <a:ext uri="{28A0092B-C50C-407E-A947-70E740481C1C}">
                <a14:useLocalDpi xmlns:a14="http://schemas.microsoft.com/office/drawing/2010/main" val="0"/>
              </a:ext>
            </a:extLst>
          </a:blip>
          <a:srcRect l="31650"/>
          <a:stretch/>
        </p:blipFill>
        <p:spPr>
          <a:xfrm flipH="1">
            <a:off x="0" y="0"/>
            <a:ext cx="12192000" cy="6858000"/>
          </a:xfrm>
          <a:prstGeom prst="rect">
            <a:avLst/>
          </a:prstGeom>
        </p:spPr>
      </p:pic>
      <p:sp>
        <p:nvSpPr>
          <p:cNvPr id="5" name="Rectangle 1">
            <a:extLst>
              <a:ext uri="{FF2B5EF4-FFF2-40B4-BE49-F238E27FC236}">
                <a16:creationId xmlns:a16="http://schemas.microsoft.com/office/drawing/2014/main" id="{5955A841-D0F9-4EA4-A310-1DFA6A53678A}"/>
              </a:ext>
            </a:extLst>
          </p:cNvPr>
          <p:cNvSpPr/>
          <p:nvPr/>
        </p:nvSpPr>
        <p:spPr bwMode="auto">
          <a:xfrm>
            <a:off x="2288969" y="1385595"/>
            <a:ext cx="2088232" cy="4177005"/>
          </a:xfrm>
          <a:prstGeom prst="rect">
            <a:avLst/>
          </a:prstGeom>
          <a:noFill/>
          <a:ln w="76200">
            <a:solidFill>
              <a:schemeClr val="accent3">
                <a:lumMod val="75000"/>
              </a:schemeClr>
            </a:solidFill>
            <a:round/>
            <a:headEnd/>
            <a:tailEnd/>
          </a:ln>
        </p:spPr>
        <p:txBody>
          <a:bodyPr anchor="ctr"/>
          <a:lstStyle/>
          <a:p>
            <a:pPr algn="ctr" defTabSz="609585"/>
            <a:endParaRPr sz="1351">
              <a:solidFill>
                <a:prstClr val="black"/>
              </a:solidFill>
              <a:latin typeface="微软雅黑" panose="020B0503020204020204" pitchFamily="34" charset="-122"/>
              <a:ea typeface="微软雅黑" panose="020B0503020204020204" pitchFamily="34" charset="-122"/>
            </a:endParaRPr>
          </a:p>
        </p:txBody>
      </p:sp>
      <p:sp useBgFill="1">
        <p:nvSpPr>
          <p:cNvPr id="6" name="Rectangle 2">
            <a:extLst>
              <a:ext uri="{FF2B5EF4-FFF2-40B4-BE49-F238E27FC236}">
                <a16:creationId xmlns:a16="http://schemas.microsoft.com/office/drawing/2014/main" id="{58370980-0716-4EE2-B013-55DB0E2330D0}"/>
              </a:ext>
            </a:extLst>
          </p:cNvPr>
          <p:cNvSpPr/>
          <p:nvPr/>
        </p:nvSpPr>
        <p:spPr>
          <a:xfrm>
            <a:off x="3553056" y="2429711"/>
            <a:ext cx="1648291" cy="1053332"/>
          </a:xfrm>
          <a:prstGeom prst="rect">
            <a:avLst/>
          </a:prstGeom>
        </p:spPr>
        <p:txBody>
          <a:bodyPr wrap="square">
            <a:normAutofit/>
          </a:bodyPr>
          <a:lstStyle/>
          <a:p>
            <a:pPr algn="r" defTabSz="609585"/>
            <a:r>
              <a:rPr lang="zh-CN" altLang="en-US" sz="5400" b="1" spc="300" dirty="0">
                <a:solidFill>
                  <a:srgbClr val="40AFFF"/>
                </a:solidFill>
                <a:latin typeface="微软雅黑" panose="020B0503020204020204" pitchFamily="34" charset="-122"/>
                <a:ea typeface="微软雅黑" panose="020B0503020204020204" pitchFamily="34" charset="-122"/>
              </a:rPr>
              <a:t>目录</a:t>
            </a:r>
          </a:p>
        </p:txBody>
      </p:sp>
      <p:sp useBgFill="1">
        <p:nvSpPr>
          <p:cNvPr id="7" name="Rectangle 3">
            <a:extLst>
              <a:ext uri="{FF2B5EF4-FFF2-40B4-BE49-F238E27FC236}">
                <a16:creationId xmlns:a16="http://schemas.microsoft.com/office/drawing/2014/main" id="{09CA01E8-7311-4E50-A2AF-C9F615FD6DC9}"/>
              </a:ext>
            </a:extLst>
          </p:cNvPr>
          <p:cNvSpPr/>
          <p:nvPr/>
        </p:nvSpPr>
        <p:spPr>
          <a:xfrm>
            <a:off x="1440820" y="1745633"/>
            <a:ext cx="1696299" cy="403643"/>
          </a:xfrm>
          <a:prstGeom prst="rect">
            <a:avLst/>
          </a:prstGeom>
        </p:spPr>
        <p:txBody>
          <a:bodyPr wrap="none">
            <a:normAutofit/>
          </a:bodyPr>
          <a:lstStyle/>
          <a:p>
            <a:pPr defTabSz="609585"/>
            <a:r>
              <a:rPr lang="en-US" altLang="zh-CN" sz="2000" b="1" spc="300" dirty="0">
                <a:solidFill>
                  <a:srgbClr val="8B8B8B"/>
                </a:solidFill>
                <a:latin typeface="微软雅黑" panose="020B0503020204020204" pitchFamily="34" charset="-122"/>
                <a:ea typeface="微软雅黑" panose="020B0503020204020204" pitchFamily="34" charset="-122"/>
              </a:rPr>
              <a:t>CONTENT</a:t>
            </a:r>
          </a:p>
        </p:txBody>
      </p:sp>
      <p:sp>
        <p:nvSpPr>
          <p:cNvPr id="8" name="Rectangle 4">
            <a:extLst>
              <a:ext uri="{FF2B5EF4-FFF2-40B4-BE49-F238E27FC236}">
                <a16:creationId xmlns:a16="http://schemas.microsoft.com/office/drawing/2014/main" id="{40E0C17C-48BD-448E-A272-EAA34A06D39B}"/>
              </a:ext>
            </a:extLst>
          </p:cNvPr>
          <p:cNvSpPr/>
          <p:nvPr/>
        </p:nvSpPr>
        <p:spPr bwMode="auto">
          <a:xfrm>
            <a:off x="4035163" y="3401818"/>
            <a:ext cx="684076" cy="72644"/>
          </a:xfrm>
          <a:prstGeom prst="rect">
            <a:avLst/>
          </a:prstGeom>
          <a:solidFill>
            <a:schemeClr val="accent3">
              <a:lumMod val="75000"/>
            </a:schemeClr>
          </a:solidFill>
          <a:ln w="19050">
            <a:solidFill>
              <a:schemeClr val="accent3">
                <a:lumMod val="75000"/>
              </a:schemeClr>
            </a:solidFill>
            <a:round/>
            <a:headEnd/>
            <a:tailEnd/>
          </a:ln>
        </p:spPr>
        <p:txBody>
          <a:bodyPr anchor="ctr"/>
          <a:lstStyle/>
          <a:p>
            <a:pPr algn="ctr" defTabSz="609585"/>
            <a:endParaRPr sz="1351">
              <a:solidFill>
                <a:prstClr val="black"/>
              </a:solidFill>
              <a:latin typeface="微软雅黑" panose="020B0503020204020204" pitchFamily="34" charset="-122"/>
              <a:ea typeface="微软雅黑" panose="020B0503020204020204" pitchFamily="34" charset="-122"/>
            </a:endParaRPr>
          </a:p>
        </p:txBody>
      </p:sp>
      <p:grpSp>
        <p:nvGrpSpPr>
          <p:cNvPr id="9" name="Group 5">
            <a:extLst>
              <a:ext uri="{FF2B5EF4-FFF2-40B4-BE49-F238E27FC236}">
                <a16:creationId xmlns:a16="http://schemas.microsoft.com/office/drawing/2014/main" id="{480B3F0B-09A3-420C-B844-3A2267BA49FC}"/>
              </a:ext>
            </a:extLst>
          </p:cNvPr>
          <p:cNvGrpSpPr/>
          <p:nvPr/>
        </p:nvGrpSpPr>
        <p:grpSpPr>
          <a:xfrm>
            <a:off x="5683453" y="1426127"/>
            <a:ext cx="4430627" cy="714135"/>
            <a:chOff x="1598315" y="1418185"/>
            <a:chExt cx="4430626" cy="707886"/>
          </a:xfrm>
        </p:grpSpPr>
        <p:sp>
          <p:nvSpPr>
            <p:cNvPr id="10" name="TextBox 6">
              <a:extLst>
                <a:ext uri="{FF2B5EF4-FFF2-40B4-BE49-F238E27FC236}">
                  <a16:creationId xmlns:a16="http://schemas.microsoft.com/office/drawing/2014/main" id="{24AC09C0-E422-47F6-9F85-B7B40E222476}"/>
                </a:ext>
              </a:extLst>
            </p:cNvPr>
            <p:cNvSpPr txBox="1"/>
            <p:nvPr/>
          </p:nvSpPr>
          <p:spPr>
            <a:xfrm>
              <a:off x="1598315" y="1418185"/>
              <a:ext cx="655949" cy="707886"/>
            </a:xfrm>
            <a:prstGeom prst="rect">
              <a:avLst/>
            </a:prstGeom>
            <a:noFill/>
          </p:spPr>
          <p:txBody>
            <a:bodyPr wrap="none" anchor="ctr">
              <a:normAutofit/>
            </a:bodyPr>
            <a:lstStyle/>
            <a:p>
              <a:pPr defTabSz="609585"/>
              <a:r>
                <a:rPr lang="en-US" altLang="zh-CN" sz="4000" b="1" dirty="0">
                  <a:solidFill>
                    <a:srgbClr val="40AFFF"/>
                  </a:solidFill>
                  <a:latin typeface="微软雅黑" panose="020B0503020204020204" pitchFamily="34" charset="-122"/>
                  <a:ea typeface="微软雅黑" panose="020B0503020204020204" pitchFamily="34" charset="-122"/>
                </a:rPr>
                <a:t>01</a:t>
              </a:r>
            </a:p>
          </p:txBody>
        </p:sp>
        <p:sp>
          <p:nvSpPr>
            <p:cNvPr id="12" name="TextBox 8">
              <a:extLst>
                <a:ext uri="{FF2B5EF4-FFF2-40B4-BE49-F238E27FC236}">
                  <a16:creationId xmlns:a16="http://schemas.microsoft.com/office/drawing/2014/main" id="{B30F5B8C-75D0-43BE-90CC-B4CB64B9E7FB}"/>
                </a:ext>
              </a:extLst>
            </p:cNvPr>
            <p:cNvSpPr txBox="1"/>
            <p:nvPr/>
          </p:nvSpPr>
          <p:spPr>
            <a:xfrm>
              <a:off x="2066367" y="1548928"/>
              <a:ext cx="3962574" cy="242864"/>
            </a:xfrm>
            <a:prstGeom prst="rect">
              <a:avLst/>
            </a:prstGeom>
            <a:noFill/>
          </p:spPr>
          <p:txBody>
            <a:bodyPr wrap="none" lIns="360000" tIns="0" rIns="0" bIns="0" anchor="b" anchorCtr="0">
              <a:noAutofit/>
            </a:bodyPr>
            <a:lstStyle/>
            <a:p>
              <a:pPr defTabSz="609585"/>
              <a:r>
                <a:rPr lang="zh-CN" altLang="en-US" sz="2000" b="1" dirty="0" smtClean="0">
                  <a:solidFill>
                    <a:srgbClr val="40AFFF"/>
                  </a:solidFill>
                  <a:latin typeface="微软雅黑" panose="020B0503020204020204" pitchFamily="34" charset="-122"/>
                  <a:ea typeface="微软雅黑" panose="020B0503020204020204" pitchFamily="34" charset="-122"/>
                </a:rPr>
                <a:t>选题背景</a:t>
              </a:r>
              <a:endParaRPr lang="zh-CN" altLang="en-US" sz="2000" b="1" dirty="0">
                <a:solidFill>
                  <a:srgbClr val="40AFFF"/>
                </a:solidFill>
                <a:latin typeface="微软雅黑" panose="020B0503020204020204" pitchFamily="34" charset="-122"/>
                <a:ea typeface="微软雅黑" panose="020B0503020204020204" pitchFamily="34" charset="-122"/>
              </a:endParaRPr>
            </a:p>
          </p:txBody>
        </p:sp>
      </p:grpSp>
      <p:grpSp>
        <p:nvGrpSpPr>
          <p:cNvPr id="14" name="Group 10">
            <a:extLst>
              <a:ext uri="{FF2B5EF4-FFF2-40B4-BE49-F238E27FC236}">
                <a16:creationId xmlns:a16="http://schemas.microsoft.com/office/drawing/2014/main" id="{439CEA2F-398A-4D10-84CB-0C7B2593A722}"/>
              </a:ext>
            </a:extLst>
          </p:cNvPr>
          <p:cNvGrpSpPr/>
          <p:nvPr/>
        </p:nvGrpSpPr>
        <p:grpSpPr>
          <a:xfrm>
            <a:off x="5683453" y="2543297"/>
            <a:ext cx="4430627" cy="714135"/>
            <a:chOff x="1598315" y="2786337"/>
            <a:chExt cx="4430626" cy="707886"/>
          </a:xfrm>
        </p:grpSpPr>
        <p:sp>
          <p:nvSpPr>
            <p:cNvPr id="15" name="TextBox 11">
              <a:extLst>
                <a:ext uri="{FF2B5EF4-FFF2-40B4-BE49-F238E27FC236}">
                  <a16:creationId xmlns:a16="http://schemas.microsoft.com/office/drawing/2014/main" id="{EABD592A-D6E7-448A-9CBA-24CC500F4ED6}"/>
                </a:ext>
              </a:extLst>
            </p:cNvPr>
            <p:cNvSpPr txBox="1"/>
            <p:nvPr/>
          </p:nvSpPr>
          <p:spPr>
            <a:xfrm>
              <a:off x="1598315" y="2786337"/>
              <a:ext cx="718466" cy="707886"/>
            </a:xfrm>
            <a:prstGeom prst="rect">
              <a:avLst/>
            </a:prstGeom>
            <a:noFill/>
          </p:spPr>
          <p:txBody>
            <a:bodyPr wrap="none" anchor="ctr">
              <a:normAutofit/>
            </a:bodyPr>
            <a:lstStyle/>
            <a:p>
              <a:pPr defTabSz="609585"/>
              <a:r>
                <a:rPr lang="en-US" altLang="zh-CN" sz="4000">
                  <a:solidFill>
                    <a:prstClr val="black">
                      <a:lumMod val="50000"/>
                      <a:lumOff val="50000"/>
                    </a:prstClr>
                  </a:solidFill>
                  <a:latin typeface="微软雅黑" panose="020B0503020204020204" pitchFamily="34" charset="-122"/>
                  <a:ea typeface="微软雅黑" panose="020B0503020204020204" pitchFamily="34" charset="-122"/>
                </a:rPr>
                <a:t>02</a:t>
              </a:r>
            </a:p>
          </p:txBody>
        </p:sp>
        <p:sp>
          <p:nvSpPr>
            <p:cNvPr id="17" name="TextBox 13">
              <a:extLst>
                <a:ext uri="{FF2B5EF4-FFF2-40B4-BE49-F238E27FC236}">
                  <a16:creationId xmlns:a16="http://schemas.microsoft.com/office/drawing/2014/main" id="{6A778CD3-CAB5-4DB2-98E9-8FD65FB98F0B}"/>
                </a:ext>
              </a:extLst>
            </p:cNvPr>
            <p:cNvSpPr txBox="1"/>
            <p:nvPr/>
          </p:nvSpPr>
          <p:spPr>
            <a:xfrm>
              <a:off x="2066367" y="2926912"/>
              <a:ext cx="3962574" cy="242864"/>
            </a:xfrm>
            <a:prstGeom prst="rect">
              <a:avLst/>
            </a:prstGeom>
            <a:noFill/>
          </p:spPr>
          <p:txBody>
            <a:bodyPr wrap="none" lIns="360000" tIns="0" rIns="0" bIns="0" anchor="b" anchorCtr="0">
              <a:noAutofit/>
            </a:bodyPr>
            <a:lstStyle/>
            <a:p>
              <a:pPr defTabSz="609585"/>
              <a:r>
                <a:rPr lang="zh-CN" altLang="en-US" sz="2000" b="1" dirty="0" smtClean="0">
                  <a:solidFill>
                    <a:prstClr val="black">
                      <a:lumMod val="50000"/>
                      <a:lumOff val="50000"/>
                    </a:prstClr>
                  </a:solidFill>
                  <a:latin typeface="微软雅黑" panose="020B0503020204020204" pitchFamily="34" charset="-122"/>
                  <a:ea typeface="微软雅黑" panose="020B0503020204020204" pitchFamily="34" charset="-122"/>
                </a:rPr>
                <a:t>模块介绍</a:t>
              </a:r>
              <a:endParaRPr lang="zh-CN" altLang="en-US" sz="2000" b="1"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4" name="Group 20">
            <a:extLst>
              <a:ext uri="{FF2B5EF4-FFF2-40B4-BE49-F238E27FC236}">
                <a16:creationId xmlns:a16="http://schemas.microsoft.com/office/drawing/2014/main" id="{C1B2F82A-D840-4A1F-9F0C-C9730E2B2C15}"/>
              </a:ext>
            </a:extLst>
          </p:cNvPr>
          <p:cNvGrpSpPr/>
          <p:nvPr/>
        </p:nvGrpSpPr>
        <p:grpSpPr>
          <a:xfrm>
            <a:off x="5683453" y="3559570"/>
            <a:ext cx="4430627" cy="714135"/>
            <a:chOff x="1598315" y="5522641"/>
            <a:chExt cx="4430626" cy="707886"/>
          </a:xfrm>
        </p:grpSpPr>
        <p:sp>
          <p:nvSpPr>
            <p:cNvPr id="25" name="TextBox 21">
              <a:extLst>
                <a:ext uri="{FF2B5EF4-FFF2-40B4-BE49-F238E27FC236}">
                  <a16:creationId xmlns:a16="http://schemas.microsoft.com/office/drawing/2014/main" id="{B9C7CBBF-BB53-4ACD-A8DB-272E877BBA70}"/>
                </a:ext>
              </a:extLst>
            </p:cNvPr>
            <p:cNvSpPr txBox="1"/>
            <p:nvPr/>
          </p:nvSpPr>
          <p:spPr>
            <a:xfrm>
              <a:off x="1598315" y="5522641"/>
              <a:ext cx="716863" cy="707886"/>
            </a:xfrm>
            <a:prstGeom prst="rect">
              <a:avLst/>
            </a:prstGeom>
            <a:noFill/>
          </p:spPr>
          <p:txBody>
            <a:bodyPr wrap="none" anchor="ctr">
              <a:normAutofit/>
            </a:bodyPr>
            <a:lstStyle/>
            <a:p>
              <a:pPr defTabSz="609585"/>
              <a:r>
                <a:rPr lang="en-US" altLang="zh-CN" sz="4000" dirty="0" smtClean="0">
                  <a:solidFill>
                    <a:srgbClr val="40AFFF"/>
                  </a:solidFill>
                  <a:latin typeface="微软雅黑" panose="020B0503020204020204" pitchFamily="34" charset="-122"/>
                  <a:ea typeface="微软雅黑" panose="020B0503020204020204" pitchFamily="34" charset="-122"/>
                </a:rPr>
                <a:t>03</a:t>
              </a:r>
              <a:endParaRPr lang="en-US" altLang="zh-CN" sz="4000" dirty="0">
                <a:solidFill>
                  <a:srgbClr val="40AFFF"/>
                </a:solidFill>
                <a:latin typeface="微软雅黑" panose="020B0503020204020204" pitchFamily="34" charset="-122"/>
                <a:ea typeface="微软雅黑" panose="020B0503020204020204" pitchFamily="34" charset="-122"/>
              </a:endParaRPr>
            </a:p>
          </p:txBody>
        </p:sp>
        <p:grpSp>
          <p:nvGrpSpPr>
            <p:cNvPr id="26" name="Group 22">
              <a:extLst>
                <a:ext uri="{FF2B5EF4-FFF2-40B4-BE49-F238E27FC236}">
                  <a16:creationId xmlns:a16="http://schemas.microsoft.com/office/drawing/2014/main" id="{998BADEF-1AA2-4B77-A17B-F00E2CFC3ADD}"/>
                </a:ext>
              </a:extLst>
            </p:cNvPr>
            <p:cNvGrpSpPr/>
            <p:nvPr/>
          </p:nvGrpSpPr>
          <p:grpSpPr>
            <a:xfrm>
              <a:off x="2066367" y="5682880"/>
              <a:ext cx="3962574" cy="514072"/>
              <a:chOff x="3943834" y="753569"/>
              <a:chExt cx="3962574" cy="514072"/>
            </a:xfrm>
          </p:grpSpPr>
          <p:sp>
            <p:nvSpPr>
              <p:cNvPr id="27" name="TextBox 23">
                <a:extLst>
                  <a:ext uri="{FF2B5EF4-FFF2-40B4-BE49-F238E27FC236}">
                    <a16:creationId xmlns:a16="http://schemas.microsoft.com/office/drawing/2014/main" id="{2E466640-B819-4016-8A8E-7EFADB127053}"/>
                  </a:ext>
                </a:extLst>
              </p:cNvPr>
              <p:cNvSpPr txBox="1"/>
              <p:nvPr/>
            </p:nvSpPr>
            <p:spPr>
              <a:xfrm>
                <a:off x="3943834" y="753569"/>
                <a:ext cx="3962574" cy="242864"/>
              </a:xfrm>
              <a:prstGeom prst="rect">
                <a:avLst/>
              </a:prstGeom>
              <a:noFill/>
            </p:spPr>
            <p:txBody>
              <a:bodyPr wrap="none" lIns="360000" tIns="0" rIns="0" bIns="0" anchor="b" anchorCtr="0">
                <a:noAutofit/>
              </a:bodyPr>
              <a:lstStyle/>
              <a:p>
                <a:pPr defTabSz="609585"/>
                <a:r>
                  <a:rPr lang="zh-CN" altLang="en-US" sz="2000" b="1" dirty="0" smtClean="0">
                    <a:solidFill>
                      <a:srgbClr val="40AFFF"/>
                    </a:solidFill>
                    <a:latin typeface="微软雅黑" panose="020B0503020204020204" pitchFamily="34" charset="-122"/>
                    <a:ea typeface="微软雅黑" panose="020B0503020204020204" pitchFamily="34" charset="-122"/>
                  </a:rPr>
                  <a:t>项目演示</a:t>
                </a:r>
                <a:endParaRPr lang="zh-CN" altLang="en-US" sz="2000" b="1" dirty="0">
                  <a:solidFill>
                    <a:srgbClr val="40AFFF"/>
                  </a:solidFill>
                  <a:latin typeface="微软雅黑" panose="020B0503020204020204" pitchFamily="34" charset="-122"/>
                  <a:ea typeface="微软雅黑" panose="020B0503020204020204" pitchFamily="34" charset="-122"/>
                </a:endParaRPr>
              </a:p>
            </p:txBody>
          </p:sp>
          <p:sp>
            <p:nvSpPr>
              <p:cNvPr id="28" name="TextBox 24">
                <a:extLst>
                  <a:ext uri="{FF2B5EF4-FFF2-40B4-BE49-F238E27FC236}">
                    <a16:creationId xmlns:a16="http://schemas.microsoft.com/office/drawing/2014/main" id="{9B9B29A6-36A0-4DA1-BDE7-793FBF1C5F43}"/>
                  </a:ext>
                </a:extLst>
              </p:cNvPr>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defTabSz="609585" fontAlgn="ctr"/>
                <a:endParaRPr lang="en-US" altLang="zh-CN" sz="1400" dirty="0">
                  <a:solidFill>
                    <a:srgbClr val="40AFFF"/>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743474557"/>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2000"/>
                            </p:stCondLst>
                            <p:childTnLst>
                              <p:par>
                                <p:cTn id="24" presetID="1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ppt_x</p:attrName>
                                        </p:attrNameLst>
                                      </p:cBhvr>
                                      <p:tavLst>
                                        <p:tav tm="0">
                                          <p:val>
                                            <p:strVal val="#ppt_x+#ppt_w*1.125000"/>
                                          </p:val>
                                        </p:tav>
                                        <p:tav tm="100000">
                                          <p:val>
                                            <p:strVal val="#ppt_x"/>
                                          </p:val>
                                        </p:tav>
                                      </p:tavLst>
                                    </p:anim>
                                    <p:animEffect transition="in" filter="wipe(left)">
                                      <p:cBhvr>
                                        <p:cTn id="27" dur="500"/>
                                        <p:tgtEl>
                                          <p:spTgt spid="9"/>
                                        </p:tgtEl>
                                      </p:cBhvr>
                                    </p:animEffect>
                                  </p:childTnLst>
                                </p:cTn>
                              </p:par>
                              <p:par>
                                <p:cTn id="28" presetID="12" presetClass="entr" presetSubtype="2" fill="hold" nodeType="withEffect">
                                  <p:stCondLst>
                                    <p:cond delay="50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ppt_x</p:attrName>
                                        </p:attrNameLst>
                                      </p:cBhvr>
                                      <p:tavLst>
                                        <p:tav tm="0">
                                          <p:val>
                                            <p:strVal val="#ppt_x+#ppt_w*1.125000"/>
                                          </p:val>
                                        </p:tav>
                                        <p:tav tm="100000">
                                          <p:val>
                                            <p:strVal val="#ppt_x"/>
                                          </p:val>
                                        </p:tav>
                                      </p:tavLst>
                                    </p:anim>
                                    <p:animEffect transition="in" filter="wipe(left)">
                                      <p:cBhvr>
                                        <p:cTn id="31" dur="500"/>
                                        <p:tgtEl>
                                          <p:spTgt spid="14"/>
                                        </p:tgtEl>
                                      </p:cBhvr>
                                    </p:animEffect>
                                  </p:childTnLst>
                                </p:cTn>
                              </p:par>
                              <p:par>
                                <p:cTn id="32" presetID="12" presetClass="entr" presetSubtype="2" fill="hold" nodeType="withEffect">
                                  <p:stCondLst>
                                    <p:cond delay="150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p:tgtEl>
                                          <p:spTgt spid="24"/>
                                        </p:tgtEl>
                                        <p:attrNameLst>
                                          <p:attrName>ppt_x</p:attrName>
                                        </p:attrNameLst>
                                      </p:cBhvr>
                                      <p:tavLst>
                                        <p:tav tm="0">
                                          <p:val>
                                            <p:strVal val="#ppt_x+#ppt_w*1.125000"/>
                                          </p:val>
                                        </p:tav>
                                        <p:tav tm="100000">
                                          <p:val>
                                            <p:strVal val="#ppt_x"/>
                                          </p:val>
                                        </p:tav>
                                      </p:tavLst>
                                    </p:anim>
                                    <p:animEffect transition="in" filter="wipe(left)">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699998D-5670-4A08-BAA4-CCE1017BB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组合 15">
            <a:extLst>
              <a:ext uri="{FF2B5EF4-FFF2-40B4-BE49-F238E27FC236}">
                <a16:creationId xmlns:a16="http://schemas.microsoft.com/office/drawing/2014/main" id="{1AA81932-F64D-4E43-AABA-8A919C2C0683}"/>
              </a:ext>
            </a:extLst>
          </p:cNvPr>
          <p:cNvGrpSpPr/>
          <p:nvPr/>
        </p:nvGrpSpPr>
        <p:grpSpPr>
          <a:xfrm>
            <a:off x="3111501" y="2298701"/>
            <a:ext cx="2628900" cy="2628900"/>
            <a:chOff x="2343150" y="1495425"/>
            <a:chExt cx="1971675" cy="1971675"/>
          </a:xfrm>
        </p:grpSpPr>
        <p:sp>
          <p:nvSpPr>
            <p:cNvPr id="18" name="矩形: 圆角 17">
              <a:extLst>
                <a:ext uri="{FF2B5EF4-FFF2-40B4-BE49-F238E27FC236}">
                  <a16:creationId xmlns:a16="http://schemas.microsoft.com/office/drawing/2014/main" id="{9CEF597C-C378-4C82-BC09-9A736B12E0C0}"/>
                </a:ext>
              </a:extLst>
            </p:cNvPr>
            <p:cNvSpPr/>
            <p:nvPr/>
          </p:nvSpPr>
          <p:spPr>
            <a:xfrm>
              <a:off x="2343150" y="1495425"/>
              <a:ext cx="1971675" cy="1971675"/>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dirty="0">
                <a:solidFill>
                  <a:prstClr val="white"/>
                </a:solidFill>
                <a:latin typeface="微软雅黑"/>
                <a:ea typeface="微软雅黑"/>
              </a:endParaRPr>
            </a:p>
          </p:txBody>
        </p:sp>
        <p:sp>
          <p:nvSpPr>
            <p:cNvPr id="19" name="文本框 18">
              <a:extLst>
                <a:ext uri="{FF2B5EF4-FFF2-40B4-BE49-F238E27FC236}">
                  <a16:creationId xmlns:a16="http://schemas.microsoft.com/office/drawing/2014/main" id="{04AF4007-95DC-41E2-B163-796B9CAE9AF5}"/>
                </a:ext>
              </a:extLst>
            </p:cNvPr>
            <p:cNvSpPr txBox="1"/>
            <p:nvPr/>
          </p:nvSpPr>
          <p:spPr>
            <a:xfrm>
              <a:off x="2924175" y="1724025"/>
              <a:ext cx="809625" cy="561741"/>
            </a:xfrm>
            <a:prstGeom prst="rect">
              <a:avLst/>
            </a:prstGeom>
            <a:noFill/>
          </p:spPr>
          <p:txBody>
            <a:bodyPr wrap="square" rtlCol="0">
              <a:spAutoFit/>
            </a:bodyPr>
            <a:lstStyle/>
            <a:p>
              <a:pPr defTabSz="609585"/>
              <a:r>
                <a:rPr lang="en-US" altLang="zh-CN" sz="4267" b="1" dirty="0">
                  <a:solidFill>
                    <a:prstClr val="white"/>
                  </a:solidFill>
                  <a:latin typeface="微软雅黑" panose="020B0503020204020204" pitchFamily="34" charset="-122"/>
                  <a:ea typeface="微软雅黑" panose="020B0503020204020204" pitchFamily="34" charset="-122"/>
                </a:rPr>
                <a:t>01</a:t>
              </a:r>
              <a:endParaRPr lang="zh-CN" altLang="en-US" sz="4267" b="1" dirty="0">
                <a:solidFill>
                  <a:prstClr val="white"/>
                </a:solidFill>
                <a:latin typeface="微软雅黑" panose="020B0503020204020204" pitchFamily="34" charset="-122"/>
                <a:ea typeface="微软雅黑" panose="020B0503020204020204" pitchFamily="34" charset="-122"/>
              </a:endParaRPr>
            </a:p>
          </p:txBody>
        </p:sp>
        <p:sp>
          <p:nvSpPr>
            <p:cNvPr id="20" name="TextBox 26">
              <a:extLst>
                <a:ext uri="{FF2B5EF4-FFF2-40B4-BE49-F238E27FC236}">
                  <a16:creationId xmlns:a16="http://schemas.microsoft.com/office/drawing/2014/main" id="{607961BE-91CD-45C0-B3B7-6BE4E7DFBCF3}"/>
                </a:ext>
              </a:extLst>
            </p:cNvPr>
            <p:cNvSpPr txBox="1"/>
            <p:nvPr/>
          </p:nvSpPr>
          <p:spPr>
            <a:xfrm>
              <a:off x="2809614" y="2377385"/>
              <a:ext cx="1038746" cy="207749"/>
            </a:xfrm>
            <a:prstGeom prst="rect">
              <a:avLst/>
            </a:prstGeom>
            <a:noFill/>
          </p:spPr>
          <p:txBody>
            <a:bodyPr wrap="none" lIns="0" tIns="0" rIns="0" bIns="0" anchor="ctr" anchorCtr="0">
              <a:noAutofit/>
            </a:bodyPr>
            <a:lstStyle/>
            <a:p>
              <a:pPr algn="r" defTabSz="609585"/>
              <a:r>
                <a:rPr lang="zh-CN" altLang="en-US" sz="3200" b="1" dirty="0" smtClean="0">
                  <a:solidFill>
                    <a:prstClr val="white"/>
                  </a:solidFill>
                  <a:latin typeface="微软雅黑" panose="020B0503020204020204" pitchFamily="34" charset="-122"/>
                  <a:ea typeface="微软雅黑" panose="020B0503020204020204" pitchFamily="34" charset="-122"/>
                </a:rPr>
                <a:t>选题背景</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5942428"/>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2984500"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smtClean="0">
                <a:solidFill>
                  <a:srgbClr val="40AFFF"/>
                </a:solidFill>
                <a:latin typeface="微软雅黑"/>
                <a:ea typeface="微软雅黑"/>
              </a:rPr>
              <a:t>选题背景</a:t>
            </a:r>
            <a:endParaRPr lang="zh-CN" altLang="en-US" sz="2667" dirty="0">
              <a:solidFill>
                <a:srgbClr val="40AFFF"/>
              </a:solidFill>
              <a:latin typeface="微软雅黑"/>
              <a:ea typeface="微软雅黑"/>
            </a:endParaRPr>
          </a:p>
        </p:txBody>
      </p:sp>
      <p:grpSp>
        <p:nvGrpSpPr>
          <p:cNvPr id="6" name="49490f95-fc80-4037-8986-6b27bff76b70">
            <a:extLst>
              <a:ext uri="{FF2B5EF4-FFF2-40B4-BE49-F238E27FC236}">
                <a16:creationId xmlns:a16="http://schemas.microsoft.com/office/drawing/2014/main" id="{0CFA2B52-431B-45FD-A688-2A6DF6C344E4}"/>
              </a:ext>
            </a:extLst>
          </p:cNvPr>
          <p:cNvGrpSpPr>
            <a:grpSpLocks noChangeAspect="1"/>
          </p:cNvGrpSpPr>
          <p:nvPr/>
        </p:nvGrpSpPr>
        <p:grpSpPr>
          <a:xfrm>
            <a:off x="1928912" y="1320058"/>
            <a:ext cx="8334178" cy="3059140"/>
            <a:chOff x="2002589" y="2132857"/>
            <a:chExt cx="8334178" cy="3059140"/>
          </a:xfrm>
        </p:grpSpPr>
        <p:cxnSp>
          <p:nvCxnSpPr>
            <p:cNvPr id="7" name="îṣļîḑé-Straight Connector 26">
              <a:extLst>
                <a:ext uri="{FF2B5EF4-FFF2-40B4-BE49-F238E27FC236}">
                  <a16:creationId xmlns:a16="http://schemas.microsoft.com/office/drawing/2014/main" id="{416E1528-2C1C-461E-918A-01D77A888437}"/>
                </a:ext>
              </a:extLst>
            </p:cNvPr>
            <p:cNvCxnSpPr/>
            <p:nvPr/>
          </p:nvCxnSpPr>
          <p:spPr>
            <a:xfrm>
              <a:off x="3566209" y="2637488"/>
              <a:ext cx="1338523" cy="512008"/>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îṣļîḑé-Straight Connector 31">
              <a:extLst>
                <a:ext uri="{FF2B5EF4-FFF2-40B4-BE49-F238E27FC236}">
                  <a16:creationId xmlns:a16="http://schemas.microsoft.com/office/drawing/2014/main" id="{579AF83F-0765-4B67-99B8-899C47E8618A}"/>
                </a:ext>
              </a:extLst>
            </p:cNvPr>
            <p:cNvCxnSpPr/>
            <p:nvPr/>
          </p:nvCxnSpPr>
          <p:spPr>
            <a:xfrm flipH="1">
              <a:off x="7438708" y="2637488"/>
              <a:ext cx="1338523" cy="512008"/>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îṣļîḑé-Freeform: Shape 6">
              <a:extLst>
                <a:ext uri="{FF2B5EF4-FFF2-40B4-BE49-F238E27FC236}">
                  <a16:creationId xmlns:a16="http://schemas.microsoft.com/office/drawing/2014/main" id="{A8FF900F-4A78-4127-B438-4CE6E5859D5C}"/>
                </a:ext>
              </a:extLst>
            </p:cNvPr>
            <p:cNvSpPr/>
            <p:nvPr/>
          </p:nvSpPr>
          <p:spPr>
            <a:xfrm>
              <a:off x="4864241" y="2132857"/>
              <a:ext cx="2610879" cy="3059140"/>
            </a:xfrm>
            <a:custGeom>
              <a:avLst/>
              <a:gdLst/>
              <a:ahLst/>
              <a:cxnLst>
                <a:cxn ang="0">
                  <a:pos x="wd2" y="hd2"/>
                </a:cxn>
                <a:cxn ang="5400000">
                  <a:pos x="wd2" y="hd2"/>
                </a:cxn>
                <a:cxn ang="10800000">
                  <a:pos x="wd2" y="hd2"/>
                </a:cxn>
                <a:cxn ang="16200000">
                  <a:pos x="wd2" y="hd2"/>
                </a:cxn>
              </a:cxnLst>
              <a:rect l="0" t="0" r="r" b="b"/>
              <a:pathLst>
                <a:path w="20494" h="21600" extrusionOk="0">
                  <a:moveTo>
                    <a:pt x="10268" y="15570"/>
                  </a:moveTo>
                  <a:cubicBezTo>
                    <a:pt x="3659" y="15570"/>
                    <a:pt x="1327" y="12274"/>
                    <a:pt x="1327" y="8208"/>
                  </a:cubicBezTo>
                  <a:cubicBezTo>
                    <a:pt x="1327" y="4142"/>
                    <a:pt x="5330" y="1047"/>
                    <a:pt x="10268" y="1047"/>
                  </a:cubicBezTo>
                  <a:cubicBezTo>
                    <a:pt x="15206" y="1047"/>
                    <a:pt x="19209" y="4142"/>
                    <a:pt x="19209" y="8208"/>
                  </a:cubicBezTo>
                  <a:cubicBezTo>
                    <a:pt x="19209" y="12274"/>
                    <a:pt x="16848" y="15570"/>
                    <a:pt x="10268" y="15570"/>
                  </a:cubicBezTo>
                  <a:close/>
                  <a:moveTo>
                    <a:pt x="18553" y="15838"/>
                  </a:moveTo>
                  <a:cubicBezTo>
                    <a:pt x="18402" y="15783"/>
                    <a:pt x="18246" y="15775"/>
                    <a:pt x="18088" y="15806"/>
                  </a:cubicBezTo>
                  <a:cubicBezTo>
                    <a:pt x="18275" y="15427"/>
                    <a:pt x="18491" y="15048"/>
                    <a:pt x="18743" y="14677"/>
                  </a:cubicBezTo>
                  <a:cubicBezTo>
                    <a:pt x="20909" y="11491"/>
                    <a:pt x="21047" y="6710"/>
                    <a:pt x="19259" y="4174"/>
                  </a:cubicBezTo>
                  <a:cubicBezTo>
                    <a:pt x="17471" y="1637"/>
                    <a:pt x="14754" y="0"/>
                    <a:pt x="10455" y="0"/>
                  </a:cubicBezTo>
                  <a:lnTo>
                    <a:pt x="10039" y="0"/>
                  </a:lnTo>
                  <a:cubicBezTo>
                    <a:pt x="5740" y="0"/>
                    <a:pt x="3023" y="1636"/>
                    <a:pt x="1235" y="4173"/>
                  </a:cubicBezTo>
                  <a:cubicBezTo>
                    <a:pt x="-553" y="6710"/>
                    <a:pt x="-415" y="11501"/>
                    <a:pt x="1751" y="14687"/>
                  </a:cubicBezTo>
                  <a:cubicBezTo>
                    <a:pt x="2001" y="15055"/>
                    <a:pt x="2215" y="15429"/>
                    <a:pt x="2401" y="15805"/>
                  </a:cubicBezTo>
                  <a:cubicBezTo>
                    <a:pt x="2245" y="15775"/>
                    <a:pt x="2090" y="15783"/>
                    <a:pt x="1941" y="15838"/>
                  </a:cubicBezTo>
                  <a:cubicBezTo>
                    <a:pt x="657" y="16313"/>
                    <a:pt x="505" y="17510"/>
                    <a:pt x="1027" y="18684"/>
                  </a:cubicBezTo>
                  <a:cubicBezTo>
                    <a:pt x="1553" y="19870"/>
                    <a:pt x="2768" y="20272"/>
                    <a:pt x="3789" y="20205"/>
                  </a:cubicBezTo>
                  <a:cubicBezTo>
                    <a:pt x="4023" y="21055"/>
                    <a:pt x="4279" y="21600"/>
                    <a:pt x="4812" y="21600"/>
                  </a:cubicBezTo>
                  <a:cubicBezTo>
                    <a:pt x="5861" y="21600"/>
                    <a:pt x="8543" y="21600"/>
                    <a:pt x="8543" y="21600"/>
                  </a:cubicBezTo>
                  <a:lnTo>
                    <a:pt x="11951" y="21600"/>
                  </a:lnTo>
                  <a:cubicBezTo>
                    <a:pt x="11951" y="21600"/>
                    <a:pt x="14908" y="21600"/>
                    <a:pt x="15682" y="21600"/>
                  </a:cubicBezTo>
                  <a:cubicBezTo>
                    <a:pt x="16219" y="21600"/>
                    <a:pt x="16476" y="21055"/>
                    <a:pt x="16710" y="20205"/>
                  </a:cubicBezTo>
                  <a:cubicBezTo>
                    <a:pt x="17730" y="20270"/>
                    <a:pt x="18941" y="19868"/>
                    <a:pt x="19467" y="18684"/>
                  </a:cubicBezTo>
                  <a:cubicBezTo>
                    <a:pt x="19989" y="17510"/>
                    <a:pt x="19837" y="16313"/>
                    <a:pt x="18553" y="15838"/>
                  </a:cubicBezTo>
                  <a:close/>
                </a:path>
              </a:pathLst>
            </a:custGeom>
            <a:solidFill>
              <a:schemeClr val="accent1">
                <a:lumMod val="40000"/>
                <a:lumOff val="60000"/>
              </a:schemeClr>
            </a:solidFill>
            <a:ln w="12700" cap="flat">
              <a:noFill/>
              <a:miter lim="400000"/>
            </a:ln>
            <a:effectLst/>
          </p:spPr>
          <p:txBody>
            <a:bodyPr anchor="ctr"/>
            <a:lstStyle/>
            <a:p>
              <a:pPr algn="ctr" defTabSz="609585"/>
              <a:endParaRPr sz="2400">
                <a:solidFill>
                  <a:prstClr val="black"/>
                </a:solidFill>
                <a:latin typeface="微软雅黑"/>
                <a:ea typeface="微软雅黑"/>
              </a:endParaRPr>
            </a:p>
          </p:txBody>
        </p:sp>
        <p:grpSp>
          <p:nvGrpSpPr>
            <p:cNvPr id="10" name="Group 7">
              <a:extLst>
                <a:ext uri="{FF2B5EF4-FFF2-40B4-BE49-F238E27FC236}">
                  <a16:creationId xmlns:a16="http://schemas.microsoft.com/office/drawing/2014/main" id="{BF14D179-B953-431A-9943-B5D3C9285E3B}"/>
                </a:ext>
              </a:extLst>
            </p:cNvPr>
            <p:cNvGrpSpPr/>
            <p:nvPr/>
          </p:nvGrpSpPr>
          <p:grpSpPr>
            <a:xfrm>
              <a:off x="6231581" y="2433837"/>
              <a:ext cx="922228" cy="1719770"/>
              <a:chOff x="0" y="0"/>
              <a:chExt cx="1620400" cy="3021722"/>
            </a:xfrm>
            <a:solidFill>
              <a:schemeClr val="accent2"/>
            </a:solidFill>
          </p:grpSpPr>
          <p:sp>
            <p:nvSpPr>
              <p:cNvPr id="24" name="îṣļîḑé-Freeform: Shape 8">
                <a:extLst>
                  <a:ext uri="{FF2B5EF4-FFF2-40B4-BE49-F238E27FC236}">
                    <a16:creationId xmlns:a16="http://schemas.microsoft.com/office/drawing/2014/main" id="{DD17B40E-BF21-45D6-A0BF-EBB85242C9D2}"/>
                  </a:ext>
                </a:extLst>
              </p:cNvPr>
              <p:cNvSpPr/>
              <p:nvPr/>
            </p:nvSpPr>
            <p:spPr>
              <a:xfrm>
                <a:off x="0" y="1014326"/>
                <a:ext cx="1620400" cy="2007396"/>
              </a:xfrm>
              <a:custGeom>
                <a:avLst/>
                <a:gdLst/>
                <a:ahLst/>
                <a:cxnLst>
                  <a:cxn ang="0">
                    <a:pos x="wd2" y="hd2"/>
                  </a:cxn>
                  <a:cxn ang="5400000">
                    <a:pos x="wd2" y="hd2"/>
                  </a:cxn>
                  <a:cxn ang="10800000">
                    <a:pos x="wd2" y="hd2"/>
                  </a:cxn>
                  <a:cxn ang="16200000">
                    <a:pos x="wd2" y="hd2"/>
                  </a:cxn>
                </a:cxnLst>
                <a:rect l="0" t="0" r="r" b="b"/>
                <a:pathLst>
                  <a:path w="19626" h="21545" extrusionOk="0">
                    <a:moveTo>
                      <a:pt x="11915" y="9833"/>
                    </a:moveTo>
                    <a:cubicBezTo>
                      <a:pt x="11915" y="9833"/>
                      <a:pt x="14555" y="11546"/>
                      <a:pt x="17485" y="10055"/>
                    </a:cubicBezTo>
                    <a:cubicBezTo>
                      <a:pt x="17485" y="10055"/>
                      <a:pt x="21600" y="8563"/>
                      <a:pt x="18421" y="4309"/>
                    </a:cubicBezTo>
                    <a:cubicBezTo>
                      <a:pt x="18421" y="4309"/>
                      <a:pt x="19855" y="1547"/>
                      <a:pt x="17672" y="0"/>
                    </a:cubicBezTo>
                    <a:cubicBezTo>
                      <a:pt x="17672" y="0"/>
                      <a:pt x="16114" y="5525"/>
                      <a:pt x="9505" y="4530"/>
                    </a:cubicBezTo>
                    <a:cubicBezTo>
                      <a:pt x="9505" y="4530"/>
                      <a:pt x="8633" y="5414"/>
                      <a:pt x="7822" y="5690"/>
                    </a:cubicBezTo>
                    <a:lnTo>
                      <a:pt x="9813" y="5856"/>
                    </a:lnTo>
                    <a:cubicBezTo>
                      <a:pt x="9813" y="5856"/>
                      <a:pt x="10877" y="6629"/>
                      <a:pt x="9505" y="6961"/>
                    </a:cubicBezTo>
                    <a:cubicBezTo>
                      <a:pt x="9505" y="6961"/>
                      <a:pt x="3462" y="6851"/>
                      <a:pt x="0" y="1492"/>
                    </a:cubicBezTo>
                    <a:lnTo>
                      <a:pt x="0" y="17466"/>
                    </a:lnTo>
                    <a:cubicBezTo>
                      <a:pt x="0" y="17466"/>
                      <a:pt x="1026" y="21600"/>
                      <a:pt x="5391" y="21545"/>
                    </a:cubicBezTo>
                    <a:cubicBezTo>
                      <a:pt x="5391" y="21545"/>
                      <a:pt x="10628" y="21508"/>
                      <a:pt x="11438" y="17466"/>
                    </a:cubicBezTo>
                    <a:cubicBezTo>
                      <a:pt x="11438" y="17466"/>
                      <a:pt x="12248" y="14474"/>
                      <a:pt x="9692" y="12816"/>
                    </a:cubicBezTo>
                    <a:cubicBezTo>
                      <a:pt x="9692" y="12816"/>
                      <a:pt x="9755" y="11656"/>
                      <a:pt x="10752" y="12209"/>
                    </a:cubicBezTo>
                    <a:cubicBezTo>
                      <a:pt x="10752" y="12209"/>
                      <a:pt x="13932" y="14805"/>
                      <a:pt x="12062" y="18893"/>
                    </a:cubicBezTo>
                    <a:cubicBezTo>
                      <a:pt x="12062" y="18893"/>
                      <a:pt x="14998" y="18838"/>
                      <a:pt x="16678" y="14695"/>
                    </a:cubicBezTo>
                    <a:cubicBezTo>
                      <a:pt x="16678" y="14695"/>
                      <a:pt x="19044" y="13037"/>
                      <a:pt x="18795" y="10552"/>
                    </a:cubicBezTo>
                    <a:cubicBezTo>
                      <a:pt x="18795" y="10552"/>
                      <a:pt x="16239" y="11878"/>
                      <a:pt x="14119" y="11519"/>
                    </a:cubicBezTo>
                    <a:cubicBezTo>
                      <a:pt x="14119" y="11519"/>
                      <a:pt x="12124" y="11104"/>
                      <a:pt x="11688" y="10552"/>
                    </a:cubicBezTo>
                    <a:cubicBezTo>
                      <a:pt x="11688" y="10552"/>
                      <a:pt x="9069" y="12926"/>
                      <a:pt x="5453" y="11159"/>
                    </a:cubicBezTo>
                    <a:cubicBezTo>
                      <a:pt x="5453" y="11159"/>
                      <a:pt x="4705" y="11988"/>
                      <a:pt x="4082" y="11519"/>
                    </a:cubicBezTo>
                    <a:cubicBezTo>
                      <a:pt x="4082" y="11519"/>
                      <a:pt x="4518" y="11215"/>
                      <a:pt x="5391" y="10497"/>
                    </a:cubicBezTo>
                    <a:lnTo>
                      <a:pt x="5328" y="9171"/>
                    </a:lnTo>
                    <a:cubicBezTo>
                      <a:pt x="5328" y="9171"/>
                      <a:pt x="6076" y="8671"/>
                      <a:pt x="6014" y="9418"/>
                    </a:cubicBezTo>
                    <a:lnTo>
                      <a:pt x="6076" y="10441"/>
                    </a:lnTo>
                    <a:cubicBezTo>
                      <a:pt x="6076" y="10441"/>
                      <a:pt x="9069" y="11930"/>
                      <a:pt x="11376" y="9418"/>
                    </a:cubicBezTo>
                  </a:path>
                </a:pathLst>
              </a:custGeom>
              <a:grpFill/>
              <a:ln w="12700" cap="flat">
                <a:noFill/>
                <a:miter lim="400000"/>
              </a:ln>
              <a:effectLst/>
            </p:spPr>
            <p:txBody>
              <a:bodyPr anchor="ctr"/>
              <a:lstStyle/>
              <a:p>
                <a:pPr algn="ctr" defTabSz="609585"/>
                <a:endParaRPr sz="2400">
                  <a:solidFill>
                    <a:prstClr val="black"/>
                  </a:solidFill>
                  <a:latin typeface="微软雅黑"/>
                  <a:ea typeface="微软雅黑"/>
                </a:endParaRPr>
              </a:p>
            </p:txBody>
          </p:sp>
          <p:sp>
            <p:nvSpPr>
              <p:cNvPr id="25" name="îṣļîḑé-Freeform: Shape 9">
                <a:extLst>
                  <a:ext uri="{FF2B5EF4-FFF2-40B4-BE49-F238E27FC236}">
                    <a16:creationId xmlns:a16="http://schemas.microsoft.com/office/drawing/2014/main" id="{25F03B09-C842-4600-8EC0-1854990D1176}"/>
                  </a:ext>
                </a:extLst>
              </p:cNvPr>
              <p:cNvSpPr/>
              <p:nvPr/>
            </p:nvSpPr>
            <p:spPr>
              <a:xfrm>
                <a:off x="0" y="0"/>
                <a:ext cx="1376995" cy="1484497"/>
              </a:xfrm>
              <a:custGeom>
                <a:avLst/>
                <a:gdLst/>
                <a:ahLst/>
                <a:cxnLst>
                  <a:cxn ang="0">
                    <a:pos x="wd2" y="hd2"/>
                  </a:cxn>
                  <a:cxn ang="5400000">
                    <a:pos x="wd2" y="hd2"/>
                  </a:cxn>
                  <a:cxn ang="10800000">
                    <a:pos x="wd2" y="hd2"/>
                  </a:cxn>
                  <a:cxn ang="16200000">
                    <a:pos x="wd2" y="hd2"/>
                  </a:cxn>
                </a:cxnLst>
                <a:rect l="0" t="0" r="r" b="b"/>
                <a:pathLst>
                  <a:path w="21444" h="19672" extrusionOk="0">
                    <a:moveTo>
                      <a:pt x="0" y="2648"/>
                    </a:moveTo>
                    <a:cubicBezTo>
                      <a:pt x="0" y="2648"/>
                      <a:pt x="2677" y="-1928"/>
                      <a:pt x="7751" y="950"/>
                    </a:cubicBezTo>
                    <a:cubicBezTo>
                      <a:pt x="7751" y="950"/>
                      <a:pt x="11133" y="4068"/>
                      <a:pt x="7751" y="6826"/>
                    </a:cubicBezTo>
                    <a:cubicBezTo>
                      <a:pt x="7751" y="6826"/>
                      <a:pt x="7140" y="7546"/>
                      <a:pt x="4627" y="7905"/>
                    </a:cubicBezTo>
                    <a:cubicBezTo>
                      <a:pt x="4627" y="7905"/>
                      <a:pt x="4767" y="6098"/>
                      <a:pt x="3644" y="6507"/>
                    </a:cubicBezTo>
                    <a:cubicBezTo>
                      <a:pt x="3644" y="6507"/>
                      <a:pt x="3244" y="6644"/>
                      <a:pt x="3484" y="7121"/>
                    </a:cubicBezTo>
                    <a:cubicBezTo>
                      <a:pt x="3484" y="7121"/>
                      <a:pt x="4286" y="8144"/>
                      <a:pt x="3324" y="9645"/>
                    </a:cubicBezTo>
                    <a:cubicBezTo>
                      <a:pt x="3324" y="9645"/>
                      <a:pt x="3084" y="10668"/>
                      <a:pt x="4046" y="10122"/>
                    </a:cubicBezTo>
                    <a:cubicBezTo>
                      <a:pt x="4046" y="10122"/>
                      <a:pt x="4728" y="9236"/>
                      <a:pt x="4627" y="9031"/>
                    </a:cubicBezTo>
                    <a:cubicBezTo>
                      <a:pt x="4627" y="9031"/>
                      <a:pt x="6931" y="8895"/>
                      <a:pt x="8694" y="7599"/>
                    </a:cubicBezTo>
                    <a:cubicBezTo>
                      <a:pt x="8694" y="7599"/>
                      <a:pt x="10778" y="6439"/>
                      <a:pt x="10538" y="3165"/>
                    </a:cubicBezTo>
                    <a:cubicBezTo>
                      <a:pt x="10538" y="3165"/>
                      <a:pt x="14787" y="2688"/>
                      <a:pt x="16871" y="6575"/>
                    </a:cubicBezTo>
                    <a:cubicBezTo>
                      <a:pt x="16871" y="6575"/>
                      <a:pt x="21600" y="7326"/>
                      <a:pt x="21440" y="11896"/>
                    </a:cubicBezTo>
                    <a:cubicBezTo>
                      <a:pt x="21440" y="11896"/>
                      <a:pt x="21199" y="16944"/>
                      <a:pt x="16069" y="17899"/>
                    </a:cubicBezTo>
                    <a:cubicBezTo>
                      <a:pt x="16069" y="17899"/>
                      <a:pt x="14145" y="18103"/>
                      <a:pt x="12943" y="17899"/>
                    </a:cubicBezTo>
                    <a:cubicBezTo>
                      <a:pt x="12943" y="17899"/>
                      <a:pt x="13424" y="15784"/>
                      <a:pt x="13344" y="15034"/>
                    </a:cubicBezTo>
                    <a:cubicBezTo>
                      <a:pt x="13344" y="15034"/>
                      <a:pt x="14626" y="14079"/>
                      <a:pt x="14626" y="13806"/>
                    </a:cubicBezTo>
                    <a:cubicBezTo>
                      <a:pt x="14626" y="13806"/>
                      <a:pt x="14546" y="13192"/>
                      <a:pt x="13664" y="13601"/>
                    </a:cubicBezTo>
                    <a:cubicBezTo>
                      <a:pt x="13664" y="13601"/>
                      <a:pt x="13471" y="14693"/>
                      <a:pt x="10722" y="14079"/>
                    </a:cubicBezTo>
                    <a:cubicBezTo>
                      <a:pt x="10722" y="14079"/>
                      <a:pt x="9463" y="14079"/>
                      <a:pt x="10722" y="14761"/>
                    </a:cubicBezTo>
                    <a:cubicBezTo>
                      <a:pt x="10722" y="14761"/>
                      <a:pt x="11420" y="14965"/>
                      <a:pt x="11821" y="14965"/>
                    </a:cubicBezTo>
                    <a:cubicBezTo>
                      <a:pt x="11821" y="14965"/>
                      <a:pt x="13023" y="19536"/>
                      <a:pt x="7733" y="19672"/>
                    </a:cubicBezTo>
                    <a:cubicBezTo>
                      <a:pt x="7733" y="19672"/>
                      <a:pt x="1887" y="17899"/>
                      <a:pt x="0" y="11282"/>
                    </a:cubicBezTo>
                    <a:cubicBezTo>
                      <a:pt x="0" y="11282"/>
                      <a:pt x="0" y="2648"/>
                      <a:pt x="0" y="2648"/>
                    </a:cubicBezTo>
                    <a:close/>
                  </a:path>
                </a:pathLst>
              </a:custGeom>
              <a:grpFill/>
              <a:ln w="12700" cap="flat">
                <a:noFill/>
                <a:miter lim="400000"/>
              </a:ln>
              <a:effectLst/>
            </p:spPr>
            <p:txBody>
              <a:bodyPr anchor="ctr"/>
              <a:lstStyle/>
              <a:p>
                <a:pPr algn="ctr" defTabSz="609585"/>
                <a:endParaRPr sz="2400">
                  <a:solidFill>
                    <a:prstClr val="black"/>
                  </a:solidFill>
                  <a:latin typeface="微软雅黑"/>
                  <a:ea typeface="微软雅黑"/>
                </a:endParaRPr>
              </a:p>
            </p:txBody>
          </p:sp>
        </p:grpSp>
        <p:grpSp>
          <p:nvGrpSpPr>
            <p:cNvPr id="11" name="Group 10">
              <a:extLst>
                <a:ext uri="{FF2B5EF4-FFF2-40B4-BE49-F238E27FC236}">
                  <a16:creationId xmlns:a16="http://schemas.microsoft.com/office/drawing/2014/main" id="{358F9DA4-8A5E-48E4-B1E7-71554451FA81}"/>
                </a:ext>
              </a:extLst>
            </p:cNvPr>
            <p:cNvGrpSpPr/>
            <p:nvPr/>
          </p:nvGrpSpPr>
          <p:grpSpPr>
            <a:xfrm>
              <a:off x="5185552" y="2433837"/>
              <a:ext cx="922246" cy="1719769"/>
              <a:chOff x="0" y="0"/>
              <a:chExt cx="1620431" cy="3021722"/>
            </a:xfrm>
            <a:solidFill>
              <a:schemeClr val="accent1"/>
            </a:solidFill>
          </p:grpSpPr>
          <p:sp>
            <p:nvSpPr>
              <p:cNvPr id="22" name="îṣļîḑé-Freeform: Shape 11">
                <a:extLst>
                  <a:ext uri="{FF2B5EF4-FFF2-40B4-BE49-F238E27FC236}">
                    <a16:creationId xmlns:a16="http://schemas.microsoft.com/office/drawing/2014/main" id="{2DA52757-5AB9-4141-8C13-57042EDD27CA}"/>
                  </a:ext>
                </a:extLst>
              </p:cNvPr>
              <p:cNvSpPr/>
              <p:nvPr/>
            </p:nvSpPr>
            <p:spPr>
              <a:xfrm>
                <a:off x="242744" y="0"/>
                <a:ext cx="1377013" cy="1484497"/>
              </a:xfrm>
              <a:custGeom>
                <a:avLst/>
                <a:gdLst/>
                <a:ahLst/>
                <a:cxnLst>
                  <a:cxn ang="0">
                    <a:pos x="wd2" y="hd2"/>
                  </a:cxn>
                  <a:cxn ang="5400000">
                    <a:pos x="wd2" y="hd2"/>
                  </a:cxn>
                  <a:cxn ang="10800000">
                    <a:pos x="wd2" y="hd2"/>
                  </a:cxn>
                  <a:cxn ang="16200000">
                    <a:pos x="wd2" y="hd2"/>
                  </a:cxn>
                </a:cxnLst>
                <a:rect l="0" t="0" r="r" b="b"/>
                <a:pathLst>
                  <a:path w="21444" h="19672" extrusionOk="0">
                    <a:moveTo>
                      <a:pt x="21444" y="2648"/>
                    </a:moveTo>
                    <a:cubicBezTo>
                      <a:pt x="21444" y="2648"/>
                      <a:pt x="18767" y="-1928"/>
                      <a:pt x="13694" y="950"/>
                    </a:cubicBezTo>
                    <a:cubicBezTo>
                      <a:pt x="13694" y="950"/>
                      <a:pt x="10312" y="4068"/>
                      <a:pt x="13694" y="6826"/>
                    </a:cubicBezTo>
                    <a:cubicBezTo>
                      <a:pt x="13694" y="6826"/>
                      <a:pt x="14304" y="7546"/>
                      <a:pt x="16818" y="7905"/>
                    </a:cubicBezTo>
                    <a:cubicBezTo>
                      <a:pt x="16818" y="7905"/>
                      <a:pt x="16678" y="6098"/>
                      <a:pt x="17800" y="6507"/>
                    </a:cubicBezTo>
                    <a:cubicBezTo>
                      <a:pt x="17800" y="6507"/>
                      <a:pt x="18201" y="6644"/>
                      <a:pt x="17960" y="7121"/>
                    </a:cubicBezTo>
                    <a:cubicBezTo>
                      <a:pt x="17960" y="7121"/>
                      <a:pt x="17158" y="8144"/>
                      <a:pt x="18120" y="9645"/>
                    </a:cubicBezTo>
                    <a:cubicBezTo>
                      <a:pt x="18120" y="9645"/>
                      <a:pt x="18361" y="10668"/>
                      <a:pt x="17399" y="10122"/>
                    </a:cubicBezTo>
                    <a:cubicBezTo>
                      <a:pt x="17399" y="10122"/>
                      <a:pt x="16717" y="9236"/>
                      <a:pt x="16818" y="9031"/>
                    </a:cubicBezTo>
                    <a:cubicBezTo>
                      <a:pt x="16818" y="9031"/>
                      <a:pt x="14513" y="8895"/>
                      <a:pt x="12750" y="7599"/>
                    </a:cubicBezTo>
                    <a:cubicBezTo>
                      <a:pt x="12750" y="7599"/>
                      <a:pt x="10666" y="6439"/>
                      <a:pt x="10906" y="3165"/>
                    </a:cubicBezTo>
                    <a:cubicBezTo>
                      <a:pt x="10906" y="3165"/>
                      <a:pt x="6657" y="2688"/>
                      <a:pt x="4573" y="6575"/>
                    </a:cubicBezTo>
                    <a:cubicBezTo>
                      <a:pt x="4573" y="6575"/>
                      <a:pt x="-156" y="7326"/>
                      <a:pt x="4" y="11896"/>
                    </a:cubicBezTo>
                    <a:cubicBezTo>
                      <a:pt x="4" y="11896"/>
                      <a:pt x="245" y="16944"/>
                      <a:pt x="5375" y="17899"/>
                    </a:cubicBezTo>
                    <a:cubicBezTo>
                      <a:pt x="5375" y="17899"/>
                      <a:pt x="7298" y="18103"/>
                      <a:pt x="8501" y="17899"/>
                    </a:cubicBezTo>
                    <a:cubicBezTo>
                      <a:pt x="8501" y="17899"/>
                      <a:pt x="8020" y="15784"/>
                      <a:pt x="8100" y="15034"/>
                    </a:cubicBezTo>
                    <a:cubicBezTo>
                      <a:pt x="8100" y="15034"/>
                      <a:pt x="6818" y="14079"/>
                      <a:pt x="6818" y="13806"/>
                    </a:cubicBezTo>
                    <a:cubicBezTo>
                      <a:pt x="6818" y="13806"/>
                      <a:pt x="6898" y="13192"/>
                      <a:pt x="7780" y="13601"/>
                    </a:cubicBezTo>
                    <a:cubicBezTo>
                      <a:pt x="7780" y="13601"/>
                      <a:pt x="7973" y="14693"/>
                      <a:pt x="10723" y="14079"/>
                    </a:cubicBezTo>
                    <a:cubicBezTo>
                      <a:pt x="10723" y="14079"/>
                      <a:pt x="11982" y="14079"/>
                      <a:pt x="10723" y="14761"/>
                    </a:cubicBezTo>
                    <a:cubicBezTo>
                      <a:pt x="10723" y="14761"/>
                      <a:pt x="10025" y="14965"/>
                      <a:pt x="9624" y="14965"/>
                    </a:cubicBezTo>
                    <a:cubicBezTo>
                      <a:pt x="9624" y="14965"/>
                      <a:pt x="8421" y="19536"/>
                      <a:pt x="13712" y="19672"/>
                    </a:cubicBezTo>
                    <a:cubicBezTo>
                      <a:pt x="13712" y="19672"/>
                      <a:pt x="19558" y="17899"/>
                      <a:pt x="21444" y="11282"/>
                    </a:cubicBezTo>
                    <a:cubicBezTo>
                      <a:pt x="21444" y="11282"/>
                      <a:pt x="21444" y="2648"/>
                      <a:pt x="21444" y="2648"/>
                    </a:cubicBezTo>
                    <a:close/>
                  </a:path>
                </a:pathLst>
              </a:custGeom>
              <a:grpFill/>
              <a:ln w="12700" cap="flat">
                <a:noFill/>
                <a:miter lim="400000"/>
              </a:ln>
              <a:effectLst/>
            </p:spPr>
            <p:txBody>
              <a:bodyPr anchor="ctr"/>
              <a:lstStyle/>
              <a:p>
                <a:pPr algn="ctr" defTabSz="609585"/>
                <a:endParaRPr sz="2400">
                  <a:solidFill>
                    <a:prstClr val="black"/>
                  </a:solidFill>
                  <a:latin typeface="微软雅黑"/>
                  <a:ea typeface="微软雅黑"/>
                </a:endParaRPr>
              </a:p>
            </p:txBody>
          </p:sp>
          <p:sp>
            <p:nvSpPr>
              <p:cNvPr id="23" name="îṣļîḑé-Freeform: Shape 12">
                <a:extLst>
                  <a:ext uri="{FF2B5EF4-FFF2-40B4-BE49-F238E27FC236}">
                    <a16:creationId xmlns:a16="http://schemas.microsoft.com/office/drawing/2014/main" id="{F9721B13-A09C-49AD-9E7F-D667E41221C5}"/>
                  </a:ext>
                </a:extLst>
              </p:cNvPr>
              <p:cNvSpPr/>
              <p:nvPr/>
            </p:nvSpPr>
            <p:spPr>
              <a:xfrm>
                <a:off x="0" y="1014326"/>
                <a:ext cx="1620431" cy="2007396"/>
              </a:xfrm>
              <a:custGeom>
                <a:avLst/>
                <a:gdLst/>
                <a:ahLst/>
                <a:cxnLst>
                  <a:cxn ang="0">
                    <a:pos x="wd2" y="hd2"/>
                  </a:cxn>
                  <a:cxn ang="5400000">
                    <a:pos x="wd2" y="hd2"/>
                  </a:cxn>
                  <a:cxn ang="10800000">
                    <a:pos x="wd2" y="hd2"/>
                  </a:cxn>
                  <a:cxn ang="16200000">
                    <a:pos x="wd2" y="hd2"/>
                  </a:cxn>
                </a:cxnLst>
                <a:rect l="0" t="0" r="r" b="b"/>
                <a:pathLst>
                  <a:path w="19626" h="21545" extrusionOk="0">
                    <a:moveTo>
                      <a:pt x="7711" y="9833"/>
                    </a:moveTo>
                    <a:cubicBezTo>
                      <a:pt x="7711" y="9833"/>
                      <a:pt x="5071" y="11546"/>
                      <a:pt x="2141" y="10055"/>
                    </a:cubicBezTo>
                    <a:cubicBezTo>
                      <a:pt x="2141" y="10055"/>
                      <a:pt x="-1974" y="8563"/>
                      <a:pt x="1205" y="4309"/>
                    </a:cubicBezTo>
                    <a:cubicBezTo>
                      <a:pt x="1205" y="4309"/>
                      <a:pt x="-228" y="1547"/>
                      <a:pt x="1954" y="0"/>
                    </a:cubicBezTo>
                    <a:cubicBezTo>
                      <a:pt x="1954" y="0"/>
                      <a:pt x="3512" y="5525"/>
                      <a:pt x="10121" y="4530"/>
                    </a:cubicBezTo>
                    <a:cubicBezTo>
                      <a:pt x="10121" y="4530"/>
                      <a:pt x="10994" y="5414"/>
                      <a:pt x="11804" y="5690"/>
                    </a:cubicBezTo>
                    <a:lnTo>
                      <a:pt x="9813" y="5856"/>
                    </a:lnTo>
                    <a:cubicBezTo>
                      <a:pt x="9813" y="5856"/>
                      <a:pt x="8749" y="6629"/>
                      <a:pt x="10121" y="6961"/>
                    </a:cubicBezTo>
                    <a:cubicBezTo>
                      <a:pt x="10121" y="6961"/>
                      <a:pt x="16164" y="6851"/>
                      <a:pt x="19626" y="1492"/>
                    </a:cubicBezTo>
                    <a:lnTo>
                      <a:pt x="19626" y="17466"/>
                    </a:lnTo>
                    <a:cubicBezTo>
                      <a:pt x="19626" y="17466"/>
                      <a:pt x="18600" y="21600"/>
                      <a:pt x="14236" y="21545"/>
                    </a:cubicBezTo>
                    <a:cubicBezTo>
                      <a:pt x="14236" y="21545"/>
                      <a:pt x="8999" y="21508"/>
                      <a:pt x="8188" y="17466"/>
                    </a:cubicBezTo>
                    <a:cubicBezTo>
                      <a:pt x="8188" y="17466"/>
                      <a:pt x="7377" y="14474"/>
                      <a:pt x="9934" y="12816"/>
                    </a:cubicBezTo>
                    <a:cubicBezTo>
                      <a:pt x="9934" y="12816"/>
                      <a:pt x="9872" y="11656"/>
                      <a:pt x="8874" y="12209"/>
                    </a:cubicBezTo>
                    <a:cubicBezTo>
                      <a:pt x="8874" y="12209"/>
                      <a:pt x="5694" y="14805"/>
                      <a:pt x="7564" y="18893"/>
                    </a:cubicBezTo>
                    <a:cubicBezTo>
                      <a:pt x="7564" y="18893"/>
                      <a:pt x="4628" y="18838"/>
                      <a:pt x="2948" y="14695"/>
                    </a:cubicBezTo>
                    <a:cubicBezTo>
                      <a:pt x="2948" y="14695"/>
                      <a:pt x="582" y="13037"/>
                      <a:pt x="832" y="10552"/>
                    </a:cubicBezTo>
                    <a:cubicBezTo>
                      <a:pt x="832" y="10552"/>
                      <a:pt x="3388" y="11878"/>
                      <a:pt x="5507" y="11519"/>
                    </a:cubicBezTo>
                    <a:cubicBezTo>
                      <a:pt x="5507" y="11519"/>
                      <a:pt x="7502" y="11104"/>
                      <a:pt x="7939" y="10552"/>
                    </a:cubicBezTo>
                    <a:cubicBezTo>
                      <a:pt x="7939" y="10552"/>
                      <a:pt x="10557" y="12926"/>
                      <a:pt x="14173" y="11159"/>
                    </a:cubicBezTo>
                    <a:cubicBezTo>
                      <a:pt x="14173" y="11159"/>
                      <a:pt x="14921" y="11988"/>
                      <a:pt x="15545" y="11519"/>
                    </a:cubicBezTo>
                    <a:cubicBezTo>
                      <a:pt x="15545" y="11519"/>
                      <a:pt x="15109" y="11215"/>
                      <a:pt x="14236" y="10497"/>
                    </a:cubicBezTo>
                    <a:lnTo>
                      <a:pt x="14298" y="9171"/>
                    </a:lnTo>
                    <a:cubicBezTo>
                      <a:pt x="14298" y="9171"/>
                      <a:pt x="13550" y="8671"/>
                      <a:pt x="13612" y="9418"/>
                    </a:cubicBezTo>
                    <a:lnTo>
                      <a:pt x="13550" y="10441"/>
                    </a:lnTo>
                    <a:cubicBezTo>
                      <a:pt x="13550" y="10441"/>
                      <a:pt x="10557" y="11930"/>
                      <a:pt x="8250" y="9418"/>
                    </a:cubicBezTo>
                  </a:path>
                </a:pathLst>
              </a:custGeom>
              <a:grpFill/>
              <a:ln w="12700" cap="flat">
                <a:noFill/>
                <a:miter lim="400000"/>
              </a:ln>
              <a:effectLst/>
            </p:spPr>
            <p:txBody>
              <a:bodyPr anchor="ctr"/>
              <a:lstStyle/>
              <a:p>
                <a:pPr algn="ctr" defTabSz="609585"/>
                <a:endParaRPr sz="2400">
                  <a:solidFill>
                    <a:prstClr val="black"/>
                  </a:solidFill>
                  <a:latin typeface="微软雅黑"/>
                  <a:ea typeface="微软雅黑"/>
                </a:endParaRPr>
              </a:p>
            </p:txBody>
          </p:sp>
        </p:grpSp>
        <p:sp>
          <p:nvSpPr>
            <p:cNvPr id="12" name="îṣļîḑé-Rectangle: Rounded Corners 15">
              <a:extLst>
                <a:ext uri="{FF2B5EF4-FFF2-40B4-BE49-F238E27FC236}">
                  <a16:creationId xmlns:a16="http://schemas.microsoft.com/office/drawing/2014/main" id="{6A1CBEC0-1EDB-491F-98B3-0D9F055FA8E9}"/>
                </a:ext>
              </a:extLst>
            </p:cNvPr>
            <p:cNvSpPr/>
            <p:nvPr/>
          </p:nvSpPr>
          <p:spPr>
            <a:xfrm>
              <a:off x="2002589" y="2174702"/>
              <a:ext cx="1563624" cy="4627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609585"/>
              <a:r>
                <a:rPr lang="zh-CN" altLang="en-US" sz="1867" b="1" dirty="0" smtClean="0">
                  <a:solidFill>
                    <a:prstClr val="white"/>
                  </a:solidFill>
                  <a:latin typeface="微软雅黑"/>
                  <a:ea typeface="微软雅黑"/>
                </a:rPr>
                <a:t>实用主义</a:t>
              </a:r>
              <a:endParaRPr lang="zh-CN" altLang="en-US" sz="1867" b="1" dirty="0">
                <a:solidFill>
                  <a:prstClr val="white"/>
                </a:solidFill>
                <a:latin typeface="微软雅黑"/>
                <a:ea typeface="微软雅黑"/>
              </a:endParaRPr>
            </a:p>
          </p:txBody>
        </p:sp>
        <p:sp>
          <p:nvSpPr>
            <p:cNvPr id="14" name="îṣļîḑé-Rectangle: Rounded Corners 17">
              <a:extLst>
                <a:ext uri="{FF2B5EF4-FFF2-40B4-BE49-F238E27FC236}">
                  <a16:creationId xmlns:a16="http://schemas.microsoft.com/office/drawing/2014/main" id="{C150F505-6C1E-4A44-96A4-B4617067DBB0}"/>
                </a:ext>
              </a:extLst>
            </p:cNvPr>
            <p:cNvSpPr/>
            <p:nvPr/>
          </p:nvSpPr>
          <p:spPr>
            <a:xfrm>
              <a:off x="2002589" y="4658237"/>
              <a:ext cx="1563624" cy="4627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609585"/>
              <a:r>
                <a:rPr lang="zh-CN" altLang="en-US" sz="1867" b="1" dirty="0" smtClean="0">
                  <a:solidFill>
                    <a:prstClr val="white"/>
                  </a:solidFill>
                </a:rPr>
                <a:t>需求</a:t>
              </a:r>
              <a:r>
                <a:rPr lang="zh-CN" altLang="en-US" sz="1867" b="1" dirty="0">
                  <a:solidFill>
                    <a:prstClr val="white"/>
                  </a:solidFill>
                </a:rPr>
                <a:t>空缺</a:t>
              </a:r>
              <a:endParaRPr lang="zh-CN" altLang="en-US" sz="1867" b="1" dirty="0">
                <a:solidFill>
                  <a:prstClr val="white"/>
                </a:solidFill>
                <a:latin typeface="微软雅黑"/>
                <a:ea typeface="微软雅黑"/>
              </a:endParaRPr>
            </a:p>
          </p:txBody>
        </p:sp>
        <p:sp>
          <p:nvSpPr>
            <p:cNvPr id="15" name="îṣļîḑé-Rectangle: Rounded Corners 18">
              <a:extLst>
                <a:ext uri="{FF2B5EF4-FFF2-40B4-BE49-F238E27FC236}">
                  <a16:creationId xmlns:a16="http://schemas.microsoft.com/office/drawing/2014/main" id="{97A9ECFB-3C60-42E1-815A-76A870D960AA}"/>
                </a:ext>
              </a:extLst>
            </p:cNvPr>
            <p:cNvSpPr/>
            <p:nvPr/>
          </p:nvSpPr>
          <p:spPr>
            <a:xfrm flipH="1">
              <a:off x="8773143" y="2174702"/>
              <a:ext cx="1563624" cy="46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609585"/>
              <a:r>
                <a:rPr lang="zh-CN" altLang="en-US" sz="1867" b="1" dirty="0" smtClean="0">
                  <a:solidFill>
                    <a:prstClr val="white"/>
                  </a:solidFill>
                  <a:latin typeface="微软雅黑"/>
                  <a:ea typeface="微软雅黑"/>
                </a:rPr>
                <a:t>开发效率</a:t>
              </a:r>
              <a:endParaRPr lang="zh-CN" altLang="en-US" sz="1867" b="1" dirty="0">
                <a:solidFill>
                  <a:prstClr val="white"/>
                </a:solidFill>
                <a:latin typeface="微软雅黑"/>
                <a:ea typeface="微软雅黑"/>
              </a:endParaRPr>
            </a:p>
          </p:txBody>
        </p:sp>
        <p:sp>
          <p:nvSpPr>
            <p:cNvPr id="17" name="îṣļîḑé-Rectangle: Rounded Corners 20">
              <a:extLst>
                <a:ext uri="{FF2B5EF4-FFF2-40B4-BE49-F238E27FC236}">
                  <a16:creationId xmlns:a16="http://schemas.microsoft.com/office/drawing/2014/main" id="{92D1986F-AD16-4ADA-8217-396573D480C5}"/>
                </a:ext>
              </a:extLst>
            </p:cNvPr>
            <p:cNvSpPr/>
            <p:nvPr/>
          </p:nvSpPr>
          <p:spPr>
            <a:xfrm flipH="1">
              <a:off x="8773143" y="4658237"/>
              <a:ext cx="1563624" cy="46278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609585"/>
              <a:r>
                <a:rPr lang="zh-CN" altLang="en-US" sz="1867" b="1" dirty="0">
                  <a:solidFill>
                    <a:prstClr val="white"/>
                  </a:solidFill>
                  <a:latin typeface="微软雅黑"/>
                  <a:ea typeface="微软雅黑"/>
                </a:rPr>
                <a:t>研究价值</a:t>
              </a:r>
            </a:p>
          </p:txBody>
        </p:sp>
        <p:cxnSp>
          <p:nvCxnSpPr>
            <p:cNvPr id="20" name="îṣļîḑé-Straight Connector 33">
              <a:extLst>
                <a:ext uri="{FF2B5EF4-FFF2-40B4-BE49-F238E27FC236}">
                  <a16:creationId xmlns:a16="http://schemas.microsoft.com/office/drawing/2014/main" id="{E5376B94-5CBD-4C68-96F8-6AA711D58559}"/>
                </a:ext>
              </a:extLst>
            </p:cNvPr>
            <p:cNvCxnSpPr/>
            <p:nvPr/>
          </p:nvCxnSpPr>
          <p:spPr>
            <a:xfrm flipH="1">
              <a:off x="3566212" y="4103823"/>
              <a:ext cx="1449397" cy="55442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îṣļîḑé-Straight Connector 35">
              <a:extLst>
                <a:ext uri="{FF2B5EF4-FFF2-40B4-BE49-F238E27FC236}">
                  <a16:creationId xmlns:a16="http://schemas.microsoft.com/office/drawing/2014/main" id="{8964DB4D-0034-4D22-A9F8-92E9640C7A8A}"/>
                </a:ext>
              </a:extLst>
            </p:cNvPr>
            <p:cNvCxnSpPr/>
            <p:nvPr/>
          </p:nvCxnSpPr>
          <p:spPr>
            <a:xfrm flipH="1" flipV="1">
              <a:off x="7326639" y="4104925"/>
              <a:ext cx="1446504" cy="553315"/>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6" name="文本框 28">
            <a:extLst>
              <a:ext uri="{FF2B5EF4-FFF2-40B4-BE49-F238E27FC236}">
                <a16:creationId xmlns:a16="http://schemas.microsoft.com/office/drawing/2014/main" id="{00AE3F26-D1B0-4915-A9DC-2E3CCD8444F6}"/>
              </a:ext>
            </a:extLst>
          </p:cNvPr>
          <p:cNvSpPr txBox="1">
            <a:spLocks noChangeArrowheads="1"/>
          </p:cNvSpPr>
          <p:nvPr/>
        </p:nvSpPr>
        <p:spPr bwMode="auto">
          <a:xfrm>
            <a:off x="1778721" y="5059333"/>
            <a:ext cx="863455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r>
              <a:rPr lang="zh-CN" altLang="zh-CN" dirty="0" smtClean="0"/>
              <a:t>多功能</a:t>
            </a:r>
            <a:r>
              <a:rPr lang="zh-CN" altLang="zh-CN" dirty="0"/>
              <a:t>科学</a:t>
            </a:r>
            <a:r>
              <a:rPr lang="zh-CN" altLang="zh-CN" dirty="0" smtClean="0"/>
              <a:t>计算器</a:t>
            </a:r>
            <a:r>
              <a:rPr lang="zh-CN" altLang="en-US" dirty="0" smtClean="0"/>
              <a:t>：以</a:t>
            </a:r>
            <a:r>
              <a:rPr lang="zh-CN" altLang="en-US" dirty="0"/>
              <a:t>简单易懂的可视化界面，</a:t>
            </a:r>
            <a:r>
              <a:rPr lang="zh-CN" altLang="zh-CN" dirty="0"/>
              <a:t>实现较为复杂</a:t>
            </a:r>
            <a:r>
              <a:rPr lang="zh-CN" altLang="en-US" dirty="0"/>
              <a:t>相对全面</a:t>
            </a:r>
            <a:r>
              <a:rPr lang="zh-CN" altLang="zh-CN" dirty="0"/>
              <a:t>的计算功能。</a:t>
            </a:r>
            <a:endParaRPr lang="en-US" altLang="zh-CN" dirty="0">
              <a:solidFill>
                <a:prstClr val="black">
                  <a:lumMod val="65000"/>
                  <a:lumOff val="35000"/>
                </a:prstClr>
              </a:solidFill>
              <a:latin typeface="微软雅黑" panose="020B0503020204020204" pitchFamily="34" charset="-122"/>
            </a:endParaRPr>
          </a:p>
          <a:p>
            <a:endParaRPr lang="en-US" altLang="zh-CN" sz="1600" dirty="0">
              <a:solidFill>
                <a:prstClr val="black">
                  <a:lumMod val="65000"/>
                  <a:lumOff val="35000"/>
                </a:prstClr>
              </a:solidFill>
              <a:latin typeface="微软雅黑" panose="020B0503020204020204" pitchFamily="34" charset="-122"/>
            </a:endParaRPr>
          </a:p>
        </p:txBody>
      </p:sp>
    </p:spTree>
    <p:extLst>
      <p:ext uri="{BB962C8B-B14F-4D97-AF65-F5344CB8AC3E}">
        <p14:creationId xmlns:p14="http://schemas.microsoft.com/office/powerpoint/2010/main" val="3483164811"/>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699998D-5670-4A08-BAA4-CCE1017BB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组合 10">
            <a:extLst>
              <a:ext uri="{FF2B5EF4-FFF2-40B4-BE49-F238E27FC236}">
                <a16:creationId xmlns:a16="http://schemas.microsoft.com/office/drawing/2014/main" id="{1AA81932-F64D-4E43-AABA-8A919C2C0683}"/>
              </a:ext>
            </a:extLst>
          </p:cNvPr>
          <p:cNvGrpSpPr/>
          <p:nvPr/>
        </p:nvGrpSpPr>
        <p:grpSpPr>
          <a:xfrm>
            <a:off x="3111501" y="2298701"/>
            <a:ext cx="2628900" cy="2628900"/>
            <a:chOff x="2343150" y="1495425"/>
            <a:chExt cx="1971675" cy="1971675"/>
          </a:xfrm>
        </p:grpSpPr>
        <p:sp>
          <p:nvSpPr>
            <p:cNvPr id="12" name="矩形: 圆角 17">
              <a:extLst>
                <a:ext uri="{FF2B5EF4-FFF2-40B4-BE49-F238E27FC236}">
                  <a16:creationId xmlns:a16="http://schemas.microsoft.com/office/drawing/2014/main" id="{9CEF597C-C378-4C82-BC09-9A736B12E0C0}"/>
                </a:ext>
              </a:extLst>
            </p:cNvPr>
            <p:cNvSpPr/>
            <p:nvPr/>
          </p:nvSpPr>
          <p:spPr>
            <a:xfrm>
              <a:off x="2343150" y="1495425"/>
              <a:ext cx="1971675" cy="1971675"/>
            </a:xfrm>
            <a:prstGeom prst="round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zh-CN" altLang="en-US" sz="2400" dirty="0">
                <a:solidFill>
                  <a:prstClr val="white"/>
                </a:solidFill>
                <a:latin typeface="微软雅黑"/>
                <a:ea typeface="微软雅黑"/>
              </a:endParaRPr>
            </a:p>
          </p:txBody>
        </p:sp>
        <p:sp>
          <p:nvSpPr>
            <p:cNvPr id="13" name="文本框 12">
              <a:extLst>
                <a:ext uri="{FF2B5EF4-FFF2-40B4-BE49-F238E27FC236}">
                  <a16:creationId xmlns:a16="http://schemas.microsoft.com/office/drawing/2014/main" id="{04AF4007-95DC-41E2-B163-796B9CAE9AF5}"/>
                </a:ext>
              </a:extLst>
            </p:cNvPr>
            <p:cNvSpPr txBox="1"/>
            <p:nvPr/>
          </p:nvSpPr>
          <p:spPr>
            <a:xfrm>
              <a:off x="2924175" y="1724025"/>
              <a:ext cx="809625" cy="561741"/>
            </a:xfrm>
            <a:prstGeom prst="rect">
              <a:avLst/>
            </a:prstGeom>
            <a:noFill/>
          </p:spPr>
          <p:txBody>
            <a:bodyPr wrap="square" rtlCol="0">
              <a:spAutoFit/>
            </a:bodyPr>
            <a:lstStyle/>
            <a:p>
              <a:pPr defTabSz="609585"/>
              <a:r>
                <a:rPr lang="en-US" altLang="zh-CN" sz="4267" b="1" dirty="0">
                  <a:solidFill>
                    <a:prstClr val="white"/>
                  </a:solidFill>
                  <a:latin typeface="微软雅黑" panose="020B0503020204020204" pitchFamily="34" charset="-122"/>
                  <a:ea typeface="微软雅黑" panose="020B0503020204020204" pitchFamily="34" charset="-122"/>
                </a:rPr>
                <a:t>02</a:t>
              </a:r>
              <a:endParaRPr lang="zh-CN" altLang="en-US" sz="4267" b="1" dirty="0">
                <a:solidFill>
                  <a:prstClr val="white"/>
                </a:solidFill>
                <a:latin typeface="微软雅黑" panose="020B0503020204020204" pitchFamily="34" charset="-122"/>
                <a:ea typeface="微软雅黑" panose="020B0503020204020204" pitchFamily="34" charset="-122"/>
              </a:endParaRPr>
            </a:p>
          </p:txBody>
        </p:sp>
        <p:sp>
          <p:nvSpPr>
            <p:cNvPr id="14" name="TextBox 26">
              <a:extLst>
                <a:ext uri="{FF2B5EF4-FFF2-40B4-BE49-F238E27FC236}">
                  <a16:creationId xmlns:a16="http://schemas.microsoft.com/office/drawing/2014/main" id="{607961BE-91CD-45C0-B3B7-6BE4E7DFBCF3}"/>
                </a:ext>
              </a:extLst>
            </p:cNvPr>
            <p:cNvSpPr txBox="1"/>
            <p:nvPr/>
          </p:nvSpPr>
          <p:spPr>
            <a:xfrm>
              <a:off x="2809614" y="2377388"/>
              <a:ext cx="1038746" cy="207749"/>
            </a:xfrm>
            <a:prstGeom prst="rect">
              <a:avLst/>
            </a:prstGeom>
            <a:noFill/>
          </p:spPr>
          <p:txBody>
            <a:bodyPr wrap="none" lIns="0" tIns="0" rIns="0" bIns="0" anchor="ctr" anchorCtr="0">
              <a:noAutofit/>
            </a:bodyPr>
            <a:lstStyle/>
            <a:p>
              <a:pPr algn="r" defTabSz="609585"/>
              <a:r>
                <a:rPr lang="zh-CN" altLang="en-US" sz="3200" b="1" dirty="0" smtClean="0">
                  <a:solidFill>
                    <a:prstClr val="white"/>
                  </a:solidFill>
                  <a:latin typeface="微软雅黑" panose="020B0503020204020204" pitchFamily="34" charset="-122"/>
                  <a:ea typeface="微软雅黑" panose="020B0503020204020204" pitchFamily="34" charset="-122"/>
                </a:rPr>
                <a:t>模块介绍</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22512516"/>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2984500"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smtClean="0">
                <a:solidFill>
                  <a:srgbClr val="40AFFF"/>
                </a:solidFill>
                <a:latin typeface="微软雅黑"/>
                <a:ea typeface="微软雅黑"/>
              </a:rPr>
              <a:t>标准计算</a:t>
            </a:r>
            <a:r>
              <a:rPr lang="zh-CN" altLang="en-US" sz="2667" dirty="0">
                <a:solidFill>
                  <a:srgbClr val="40AFFF"/>
                </a:solidFill>
                <a:latin typeface="微软雅黑"/>
                <a:ea typeface="微软雅黑"/>
              </a:rPr>
              <a:t>模块</a:t>
            </a:r>
          </a:p>
        </p:txBody>
      </p:sp>
      <p:grpSp>
        <p:nvGrpSpPr>
          <p:cNvPr id="7" name="Group 103">
            <a:extLst>
              <a:ext uri="{FF2B5EF4-FFF2-40B4-BE49-F238E27FC236}">
                <a16:creationId xmlns:a16="http://schemas.microsoft.com/office/drawing/2014/main" id="{C92B2A80-1483-4F86-AA95-292923D5B12F}"/>
              </a:ext>
            </a:extLst>
          </p:cNvPr>
          <p:cNvGrpSpPr/>
          <p:nvPr/>
        </p:nvGrpSpPr>
        <p:grpSpPr>
          <a:xfrm>
            <a:off x="311742" y="1519263"/>
            <a:ext cx="5144231" cy="725915"/>
            <a:chOff x="5403632" y="1998273"/>
            <a:chExt cx="5144231" cy="725915"/>
          </a:xfrm>
        </p:grpSpPr>
        <p:grpSp>
          <p:nvGrpSpPr>
            <p:cNvPr id="8" name="Group 125">
              <a:extLst>
                <a:ext uri="{FF2B5EF4-FFF2-40B4-BE49-F238E27FC236}">
                  <a16:creationId xmlns:a16="http://schemas.microsoft.com/office/drawing/2014/main" id="{778EBA8A-B271-4BDB-8D26-06822F3AC470}"/>
                </a:ext>
              </a:extLst>
            </p:cNvPr>
            <p:cNvGrpSpPr/>
            <p:nvPr/>
          </p:nvGrpSpPr>
          <p:grpSpPr>
            <a:xfrm>
              <a:off x="5403632" y="2028913"/>
              <a:ext cx="399214" cy="399214"/>
              <a:chOff x="0" y="0"/>
              <a:chExt cx="767929" cy="767929"/>
            </a:xfrm>
          </p:grpSpPr>
          <p:sp>
            <p:nvSpPr>
              <p:cNvPr id="12" name="Freeform: Shape 129">
                <a:extLst>
                  <a:ext uri="{FF2B5EF4-FFF2-40B4-BE49-F238E27FC236}">
                    <a16:creationId xmlns:a16="http://schemas.microsoft.com/office/drawing/2014/main" id="{D5FFAE22-786A-4334-8E2A-D1C3823CC1A7}"/>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13" name="Freeform: Shape 130">
                <a:extLst>
                  <a:ext uri="{FF2B5EF4-FFF2-40B4-BE49-F238E27FC236}">
                    <a16:creationId xmlns:a16="http://schemas.microsoft.com/office/drawing/2014/main" id="{07BB6A61-1F29-4AE5-AE8B-03F444335300}"/>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9" name="Group 126">
              <a:extLst>
                <a:ext uri="{FF2B5EF4-FFF2-40B4-BE49-F238E27FC236}">
                  <a16:creationId xmlns:a16="http://schemas.microsoft.com/office/drawing/2014/main" id="{31CAE755-ADDF-414E-86F9-137D431A09F6}"/>
                </a:ext>
              </a:extLst>
            </p:cNvPr>
            <p:cNvGrpSpPr/>
            <p:nvPr/>
          </p:nvGrpSpPr>
          <p:grpSpPr>
            <a:xfrm>
              <a:off x="5802845" y="1998273"/>
              <a:ext cx="4745018" cy="725915"/>
              <a:chOff x="6729846" y="3935367"/>
              <a:chExt cx="4745018" cy="725915"/>
            </a:xfrm>
          </p:grpSpPr>
          <p:sp>
            <p:nvSpPr>
              <p:cNvPr id="10" name="Rectangle 127">
                <a:extLst>
                  <a:ext uri="{FF2B5EF4-FFF2-40B4-BE49-F238E27FC236}">
                    <a16:creationId xmlns:a16="http://schemas.microsoft.com/office/drawing/2014/main" id="{5E867B21-A423-46BF-9FB0-C2F6D042C063}"/>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smtClean="0">
                    <a:solidFill>
                      <a:srgbClr val="40AFFF"/>
                    </a:solidFill>
                    <a:latin typeface="微软雅黑" panose="020B0503020204020204" pitchFamily="34" charset="-122"/>
                    <a:ea typeface="微软雅黑" panose="020B0503020204020204" pitchFamily="34" charset="-122"/>
                  </a:rPr>
                  <a:t>实现基本的算术运算</a:t>
                </a:r>
                <a:endParaRPr lang="zh-CN" altLang="en-US" sz="2133" b="1" dirty="0">
                  <a:solidFill>
                    <a:srgbClr val="40AFFF"/>
                  </a:solidFill>
                  <a:latin typeface="微软雅黑" panose="020B0503020204020204" pitchFamily="34" charset="-122"/>
                  <a:ea typeface="微软雅黑" panose="020B0503020204020204" pitchFamily="34" charset="-122"/>
                </a:endParaRPr>
              </a:p>
            </p:txBody>
          </p:sp>
          <p:sp>
            <p:nvSpPr>
              <p:cNvPr id="11" name="Rectangle 128">
                <a:extLst>
                  <a:ext uri="{FF2B5EF4-FFF2-40B4-BE49-F238E27FC236}">
                    <a16:creationId xmlns:a16="http://schemas.microsoft.com/office/drawing/2014/main" id="{7C6E00B3-EBC5-432B-9E5A-78C63A56EA0A}"/>
                  </a:ext>
                </a:extLst>
              </p:cNvPr>
              <p:cNvSpPr/>
              <p:nvPr/>
            </p:nvSpPr>
            <p:spPr>
              <a:xfrm>
                <a:off x="6729846" y="4176212"/>
                <a:ext cx="4745018" cy="485070"/>
              </a:xfrm>
              <a:prstGeom prst="rect">
                <a:avLst/>
              </a:prstGeom>
            </p:spPr>
            <p:txBody>
              <a:bodyPr wrap="square" lIns="192000" tIns="0" rIns="192000" bIns="0" anchor="t">
                <a:noAutofit/>
              </a:bodyPr>
              <a:lstStyle/>
              <a:p>
                <a:pPr defTabSz="609585">
                  <a:lnSpc>
                    <a:spcPct val="120000"/>
                  </a:lnSpc>
                </a:pPr>
                <a:r>
                  <a:rPr lang="zh-CN" altLang="en-US" sz="1600" dirty="0" smtClean="0">
                    <a:solidFill>
                      <a:prstClr val="black">
                        <a:lumMod val="100000"/>
                      </a:prstClr>
                    </a:solidFill>
                    <a:latin typeface="微软雅黑" panose="020B0503020204020204" pitchFamily="34" charset="-122"/>
                    <a:ea typeface="微软雅黑" panose="020B0503020204020204" pitchFamily="34" charset="-122"/>
                  </a:rPr>
                  <a:t>支持四则运算、取整运算、幂函数、对数计算、三角函数、反三角函数、双曲函数、反双曲函数</a:t>
                </a:r>
                <a:endParaRPr lang="zh-CN" altLang="en-US" sz="1600" dirty="0">
                  <a:solidFill>
                    <a:prstClr val="black">
                      <a:lumMod val="100000"/>
                    </a:prstClr>
                  </a:solidFill>
                  <a:latin typeface="微软雅黑" panose="020B0503020204020204" pitchFamily="34" charset="-122"/>
                  <a:ea typeface="微软雅黑" panose="020B0503020204020204" pitchFamily="34" charset="-122"/>
                </a:endParaRPr>
              </a:p>
            </p:txBody>
          </p:sp>
        </p:grpSp>
      </p:grpSp>
      <p:grpSp>
        <p:nvGrpSpPr>
          <p:cNvPr id="14" name="Group 104">
            <a:extLst>
              <a:ext uri="{FF2B5EF4-FFF2-40B4-BE49-F238E27FC236}">
                <a16:creationId xmlns:a16="http://schemas.microsoft.com/office/drawing/2014/main" id="{7B6265FA-7C8E-458A-9BC2-76297D323C3A}"/>
              </a:ext>
            </a:extLst>
          </p:cNvPr>
          <p:cNvGrpSpPr/>
          <p:nvPr/>
        </p:nvGrpSpPr>
        <p:grpSpPr>
          <a:xfrm>
            <a:off x="324441" y="2801281"/>
            <a:ext cx="5657259" cy="725915"/>
            <a:chOff x="5403632" y="2988092"/>
            <a:chExt cx="5657259" cy="725915"/>
          </a:xfrm>
        </p:grpSpPr>
        <p:grpSp>
          <p:nvGrpSpPr>
            <p:cNvPr id="15" name="Group 119">
              <a:extLst>
                <a:ext uri="{FF2B5EF4-FFF2-40B4-BE49-F238E27FC236}">
                  <a16:creationId xmlns:a16="http://schemas.microsoft.com/office/drawing/2014/main" id="{231DC22A-6A0C-4A6B-832D-20011B0D1380}"/>
                </a:ext>
              </a:extLst>
            </p:cNvPr>
            <p:cNvGrpSpPr/>
            <p:nvPr/>
          </p:nvGrpSpPr>
          <p:grpSpPr>
            <a:xfrm>
              <a:off x="5403632" y="3066578"/>
              <a:ext cx="399214" cy="399214"/>
              <a:chOff x="0" y="0"/>
              <a:chExt cx="767929" cy="767929"/>
            </a:xfrm>
          </p:grpSpPr>
          <p:sp>
            <p:nvSpPr>
              <p:cNvPr id="19" name="Freeform: Shape 123">
                <a:extLst>
                  <a:ext uri="{FF2B5EF4-FFF2-40B4-BE49-F238E27FC236}">
                    <a16:creationId xmlns:a16="http://schemas.microsoft.com/office/drawing/2014/main" id="{F1AF9711-5D9D-433A-B02F-39A80EC44EC3}"/>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20" name="Freeform: Shape 124">
                <a:extLst>
                  <a:ext uri="{FF2B5EF4-FFF2-40B4-BE49-F238E27FC236}">
                    <a16:creationId xmlns:a16="http://schemas.microsoft.com/office/drawing/2014/main" id="{F617DCBE-E49E-4C18-B0CE-374551AC9E47}"/>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16" name="Group 120">
              <a:extLst>
                <a:ext uri="{FF2B5EF4-FFF2-40B4-BE49-F238E27FC236}">
                  <a16:creationId xmlns:a16="http://schemas.microsoft.com/office/drawing/2014/main" id="{5F29E098-E4D6-449D-B47C-BC24CD125FF7}"/>
                </a:ext>
              </a:extLst>
            </p:cNvPr>
            <p:cNvGrpSpPr/>
            <p:nvPr/>
          </p:nvGrpSpPr>
          <p:grpSpPr>
            <a:xfrm>
              <a:off x="5813873" y="2988092"/>
              <a:ext cx="5247018" cy="725915"/>
              <a:chOff x="6729846" y="3935367"/>
              <a:chExt cx="5247018" cy="725915"/>
            </a:xfrm>
          </p:grpSpPr>
          <p:sp>
            <p:nvSpPr>
              <p:cNvPr id="17" name="Rectangle 121">
                <a:extLst>
                  <a:ext uri="{FF2B5EF4-FFF2-40B4-BE49-F238E27FC236}">
                    <a16:creationId xmlns:a16="http://schemas.microsoft.com/office/drawing/2014/main" id="{D09B2FF6-D592-4C2F-B8C2-01BAC1848A66}"/>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smtClean="0">
                    <a:solidFill>
                      <a:srgbClr val="8B8B8B"/>
                    </a:solidFill>
                    <a:latin typeface="微软雅黑" panose="020B0503020204020204" pitchFamily="34" charset="-122"/>
                    <a:ea typeface="微软雅黑" panose="020B0503020204020204" pitchFamily="34" charset="-122"/>
                  </a:rPr>
                  <a:t>点击</a:t>
                </a:r>
                <a:r>
                  <a:rPr lang="en-US" altLang="zh-CN" sz="2133" b="1" dirty="0" smtClean="0">
                    <a:solidFill>
                      <a:srgbClr val="8B8B8B"/>
                    </a:solidFill>
                    <a:latin typeface="微软雅黑" panose="020B0503020204020204" pitchFamily="34" charset="-122"/>
                    <a:ea typeface="微软雅黑" panose="020B0503020204020204" pitchFamily="34" charset="-122"/>
                  </a:rPr>
                  <a:t>shift</a:t>
                </a:r>
                <a:r>
                  <a:rPr lang="zh-CN" altLang="en-US" sz="2133" b="1" dirty="0" smtClean="0">
                    <a:solidFill>
                      <a:srgbClr val="8B8B8B"/>
                    </a:solidFill>
                    <a:latin typeface="微软雅黑" panose="020B0503020204020204" pitchFamily="34" charset="-122"/>
                    <a:ea typeface="微软雅黑" panose="020B0503020204020204" pitchFamily="34" charset="-122"/>
                  </a:rPr>
                  <a:t>按钮，下方按钮功能变化</a:t>
                </a:r>
                <a:endParaRPr lang="zh-CN" altLang="en-US" sz="2133" b="1" dirty="0">
                  <a:solidFill>
                    <a:srgbClr val="8B8B8B"/>
                  </a:solidFill>
                  <a:latin typeface="微软雅黑" panose="020B0503020204020204" pitchFamily="34" charset="-122"/>
                  <a:ea typeface="微软雅黑" panose="020B0503020204020204" pitchFamily="34" charset="-122"/>
                </a:endParaRPr>
              </a:p>
            </p:txBody>
          </p:sp>
          <p:sp>
            <p:nvSpPr>
              <p:cNvPr id="18" name="Rectangle 122">
                <a:extLst>
                  <a:ext uri="{FF2B5EF4-FFF2-40B4-BE49-F238E27FC236}">
                    <a16:creationId xmlns:a16="http://schemas.microsoft.com/office/drawing/2014/main" id="{595BA33F-6CE8-4692-8037-A118CC356737}"/>
                  </a:ext>
                </a:extLst>
              </p:cNvPr>
              <p:cNvSpPr/>
              <p:nvPr/>
            </p:nvSpPr>
            <p:spPr>
              <a:xfrm>
                <a:off x="6729846" y="4176212"/>
                <a:ext cx="5247018" cy="485070"/>
              </a:xfrm>
              <a:prstGeom prst="rect">
                <a:avLst/>
              </a:prstGeom>
            </p:spPr>
            <p:txBody>
              <a:bodyPr wrap="square" lIns="192000" tIns="0" rIns="192000" bIns="0" anchor="t">
                <a:noAutofit/>
              </a:bodyPr>
              <a:lstStyle/>
              <a:p>
                <a:pPr defTabSz="609585">
                  <a:lnSpc>
                    <a:spcPct val="120000"/>
                  </a:lnSpc>
                </a:pPr>
                <a:r>
                  <a:rPr lang="zh-CN" altLang="en-US" sz="1600" dirty="0" smtClean="0">
                    <a:solidFill>
                      <a:prstClr val="black">
                        <a:lumMod val="100000"/>
                      </a:prstClr>
                    </a:solidFill>
                    <a:latin typeface="微软雅黑" panose="020B0503020204020204" pitchFamily="34" charset="-122"/>
                    <a:ea typeface="微软雅黑" panose="020B0503020204020204" pitchFamily="34" charset="-122"/>
                  </a:rPr>
                  <a:t>与传统计算器相同的设计，方便用户使用，同时避免了布局的拥挤</a:t>
                </a:r>
                <a:endParaRPr lang="zh-CN" altLang="en-US" sz="1600" dirty="0">
                  <a:solidFill>
                    <a:prstClr val="black">
                      <a:lumMod val="100000"/>
                    </a:prstClr>
                  </a:solidFill>
                  <a:latin typeface="微软雅黑" panose="020B0503020204020204" pitchFamily="34" charset="-122"/>
                  <a:ea typeface="微软雅黑" panose="020B0503020204020204" pitchFamily="34" charset="-122"/>
                </a:endParaRPr>
              </a:p>
            </p:txBody>
          </p:sp>
        </p:grpSp>
      </p:grpSp>
      <p:grpSp>
        <p:nvGrpSpPr>
          <p:cNvPr id="21" name="Group 105">
            <a:extLst>
              <a:ext uri="{FF2B5EF4-FFF2-40B4-BE49-F238E27FC236}">
                <a16:creationId xmlns:a16="http://schemas.microsoft.com/office/drawing/2014/main" id="{95977C17-043D-437C-98B7-E194939E46D2}"/>
              </a:ext>
            </a:extLst>
          </p:cNvPr>
          <p:cNvGrpSpPr/>
          <p:nvPr/>
        </p:nvGrpSpPr>
        <p:grpSpPr>
          <a:xfrm>
            <a:off x="324442" y="3956299"/>
            <a:ext cx="5365157" cy="738615"/>
            <a:chOff x="5403632" y="4279235"/>
            <a:chExt cx="5365157" cy="738615"/>
          </a:xfrm>
        </p:grpSpPr>
        <p:grpSp>
          <p:nvGrpSpPr>
            <p:cNvPr id="22" name="Group 113">
              <a:extLst>
                <a:ext uri="{FF2B5EF4-FFF2-40B4-BE49-F238E27FC236}">
                  <a16:creationId xmlns:a16="http://schemas.microsoft.com/office/drawing/2014/main" id="{B252D6B5-CCD6-45B8-BBA0-78EB6CF3E81E}"/>
                </a:ext>
              </a:extLst>
            </p:cNvPr>
            <p:cNvGrpSpPr/>
            <p:nvPr/>
          </p:nvGrpSpPr>
          <p:grpSpPr>
            <a:xfrm>
              <a:off x="5403632" y="4279235"/>
              <a:ext cx="399214" cy="399214"/>
              <a:chOff x="0" y="0"/>
              <a:chExt cx="767929" cy="767929"/>
            </a:xfrm>
          </p:grpSpPr>
          <p:sp>
            <p:nvSpPr>
              <p:cNvPr id="26" name="Freeform: Shape 117">
                <a:extLst>
                  <a:ext uri="{FF2B5EF4-FFF2-40B4-BE49-F238E27FC236}">
                    <a16:creationId xmlns:a16="http://schemas.microsoft.com/office/drawing/2014/main" id="{BC2EA5C2-07FD-40DA-AF8F-0CD84ACEB65A}"/>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27" name="Freeform: Shape 118">
                <a:extLst>
                  <a:ext uri="{FF2B5EF4-FFF2-40B4-BE49-F238E27FC236}">
                    <a16:creationId xmlns:a16="http://schemas.microsoft.com/office/drawing/2014/main" id="{3E46CA46-53BF-4255-8BC8-76C20D597659}"/>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23" name="Group 114">
              <a:extLst>
                <a:ext uri="{FF2B5EF4-FFF2-40B4-BE49-F238E27FC236}">
                  <a16:creationId xmlns:a16="http://schemas.microsoft.com/office/drawing/2014/main" id="{B82A999F-C1E6-4068-9A74-37C9AA71E473}"/>
                </a:ext>
              </a:extLst>
            </p:cNvPr>
            <p:cNvGrpSpPr/>
            <p:nvPr/>
          </p:nvGrpSpPr>
          <p:grpSpPr>
            <a:xfrm>
              <a:off x="5802844" y="4279235"/>
              <a:ext cx="4965945" cy="738615"/>
              <a:chOff x="6729845" y="3935367"/>
              <a:chExt cx="4965945" cy="738615"/>
            </a:xfrm>
          </p:grpSpPr>
          <p:sp>
            <p:nvSpPr>
              <p:cNvPr id="24" name="Rectangle 115">
                <a:extLst>
                  <a:ext uri="{FF2B5EF4-FFF2-40B4-BE49-F238E27FC236}">
                    <a16:creationId xmlns:a16="http://schemas.microsoft.com/office/drawing/2014/main" id="{FD103AFF-E351-4C0F-A7C4-F22BA19926A9}"/>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smtClean="0">
                    <a:solidFill>
                      <a:srgbClr val="40AFFF"/>
                    </a:solidFill>
                    <a:latin typeface="微软雅黑" panose="020B0503020204020204" pitchFamily="34" charset="-122"/>
                    <a:ea typeface="微软雅黑" panose="020B0503020204020204" pitchFamily="34" charset="-122"/>
                  </a:rPr>
                  <a:t>部分函数采用菜单项选择</a:t>
                </a:r>
                <a:endParaRPr lang="zh-CN" altLang="en-US" sz="2133" b="1" dirty="0">
                  <a:solidFill>
                    <a:srgbClr val="40AFFF"/>
                  </a:solidFill>
                  <a:latin typeface="微软雅黑" panose="020B0503020204020204" pitchFamily="34" charset="-122"/>
                  <a:ea typeface="微软雅黑" panose="020B0503020204020204" pitchFamily="34" charset="-122"/>
                </a:endParaRPr>
              </a:p>
            </p:txBody>
          </p:sp>
          <p:sp>
            <p:nvSpPr>
              <p:cNvPr id="25" name="Rectangle 116">
                <a:extLst>
                  <a:ext uri="{FF2B5EF4-FFF2-40B4-BE49-F238E27FC236}">
                    <a16:creationId xmlns:a16="http://schemas.microsoft.com/office/drawing/2014/main" id="{F1F33E3A-BD46-4EAF-94CA-AC976C87C319}"/>
                  </a:ext>
                </a:extLst>
              </p:cNvPr>
              <p:cNvSpPr/>
              <p:nvPr/>
            </p:nvSpPr>
            <p:spPr>
              <a:xfrm>
                <a:off x="6729845" y="4188912"/>
                <a:ext cx="4965945" cy="485070"/>
              </a:xfrm>
              <a:prstGeom prst="rect">
                <a:avLst/>
              </a:prstGeom>
            </p:spPr>
            <p:txBody>
              <a:bodyPr wrap="square" lIns="192000" tIns="0" rIns="192000" bIns="0" anchor="t">
                <a:noAutofit/>
              </a:bodyPr>
              <a:lstStyle/>
              <a:p>
                <a:pPr defTabSz="609585">
                  <a:lnSpc>
                    <a:spcPct val="120000"/>
                  </a:lnSpc>
                </a:pPr>
                <a:r>
                  <a:rPr lang="zh-CN" altLang="en-US" sz="1600" dirty="0" smtClean="0">
                    <a:solidFill>
                      <a:prstClr val="black">
                        <a:lumMod val="100000"/>
                      </a:prstClr>
                    </a:solidFill>
                    <a:latin typeface="微软雅黑" panose="020B0503020204020204" pitchFamily="34" charset="-122"/>
                    <a:ea typeface="微软雅黑" panose="020B0503020204020204" pitchFamily="34" charset="-122"/>
                  </a:rPr>
                  <a:t>优化了按钮布局，避免了因按钮过多使得界面拥挤</a:t>
                </a:r>
                <a:endParaRPr lang="zh-CN" altLang="en-US" sz="1600" dirty="0">
                  <a:solidFill>
                    <a:prstClr val="black">
                      <a:lumMod val="100000"/>
                    </a:prstClr>
                  </a:solidFill>
                  <a:latin typeface="微软雅黑" panose="020B0503020204020204" pitchFamily="34" charset="-122"/>
                  <a:ea typeface="微软雅黑" panose="020B0503020204020204" pitchFamily="34" charset="-122"/>
                </a:endParaRPr>
              </a:p>
            </p:txBody>
          </p:sp>
        </p:grpSp>
      </p:grpSp>
      <p:pic>
        <p:nvPicPr>
          <p:cNvPr id="28674" name="Picture 2" descr="C:\Users\asus\AppData\Roaming\Tencent\Users\1229324428\QQ\WinTemp\RichOle\3Y({O@QW]LR2RI85B620K_A.png"/>
          <p:cNvPicPr>
            <a:picLocks noChangeAspect="1" noChangeArrowheads="1"/>
          </p:cNvPicPr>
          <p:nvPr/>
        </p:nvPicPr>
        <p:blipFill>
          <a:blip r:embed="rId4"/>
          <a:srcRect/>
          <a:stretch>
            <a:fillRect/>
          </a:stretch>
        </p:blipFill>
        <p:spPr bwMode="auto">
          <a:xfrm>
            <a:off x="5626100" y="1358900"/>
            <a:ext cx="6159810" cy="4648200"/>
          </a:xfrm>
          <a:prstGeom prst="rect">
            <a:avLst/>
          </a:prstGeom>
          <a:noFill/>
        </p:spPr>
      </p:pic>
      <p:grpSp>
        <p:nvGrpSpPr>
          <p:cNvPr id="29" name="Group 104">
            <a:extLst>
              <a:ext uri="{FF2B5EF4-FFF2-40B4-BE49-F238E27FC236}">
                <a16:creationId xmlns:a16="http://schemas.microsoft.com/office/drawing/2014/main" id="{7B6265FA-7C8E-458A-9BC2-76297D323C3A}"/>
              </a:ext>
            </a:extLst>
          </p:cNvPr>
          <p:cNvGrpSpPr/>
          <p:nvPr/>
        </p:nvGrpSpPr>
        <p:grpSpPr>
          <a:xfrm>
            <a:off x="349841" y="5061881"/>
            <a:ext cx="5155259" cy="725915"/>
            <a:chOff x="5403632" y="2988092"/>
            <a:chExt cx="5155259" cy="725915"/>
          </a:xfrm>
        </p:grpSpPr>
        <p:grpSp>
          <p:nvGrpSpPr>
            <p:cNvPr id="30" name="Group 119">
              <a:extLst>
                <a:ext uri="{FF2B5EF4-FFF2-40B4-BE49-F238E27FC236}">
                  <a16:creationId xmlns:a16="http://schemas.microsoft.com/office/drawing/2014/main" id="{231DC22A-6A0C-4A6B-832D-20011B0D1380}"/>
                </a:ext>
              </a:extLst>
            </p:cNvPr>
            <p:cNvGrpSpPr/>
            <p:nvPr/>
          </p:nvGrpSpPr>
          <p:grpSpPr>
            <a:xfrm>
              <a:off x="5403632" y="3066578"/>
              <a:ext cx="399214" cy="399214"/>
              <a:chOff x="0" y="0"/>
              <a:chExt cx="767929" cy="767929"/>
            </a:xfrm>
          </p:grpSpPr>
          <p:sp>
            <p:nvSpPr>
              <p:cNvPr id="34" name="Freeform: Shape 123">
                <a:extLst>
                  <a:ext uri="{FF2B5EF4-FFF2-40B4-BE49-F238E27FC236}">
                    <a16:creationId xmlns:a16="http://schemas.microsoft.com/office/drawing/2014/main" id="{F1AF9711-5D9D-433A-B02F-39A80EC44EC3}"/>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sp>
            <p:nvSpPr>
              <p:cNvPr id="35" name="Freeform: Shape 124">
                <a:extLst>
                  <a:ext uri="{FF2B5EF4-FFF2-40B4-BE49-F238E27FC236}">
                    <a16:creationId xmlns:a16="http://schemas.microsoft.com/office/drawing/2014/main" id="{F617DCBE-E49E-4C18-B0CE-374551AC9E47}"/>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defTabSz="609585"/>
                <a:endParaRPr sz="2400">
                  <a:solidFill>
                    <a:prstClr val="black"/>
                  </a:solidFill>
                  <a:latin typeface="微软雅黑" panose="020B0503020204020204" pitchFamily="34" charset="-122"/>
                  <a:ea typeface="微软雅黑" panose="020B0503020204020204" pitchFamily="34" charset="-122"/>
                </a:endParaRPr>
              </a:p>
            </p:txBody>
          </p:sp>
        </p:grpSp>
        <p:grpSp>
          <p:nvGrpSpPr>
            <p:cNvPr id="31" name="Group 120">
              <a:extLst>
                <a:ext uri="{FF2B5EF4-FFF2-40B4-BE49-F238E27FC236}">
                  <a16:creationId xmlns:a16="http://schemas.microsoft.com/office/drawing/2014/main" id="{5F29E098-E4D6-449D-B47C-BC24CD125FF7}"/>
                </a:ext>
              </a:extLst>
            </p:cNvPr>
            <p:cNvGrpSpPr/>
            <p:nvPr/>
          </p:nvGrpSpPr>
          <p:grpSpPr>
            <a:xfrm>
              <a:off x="5813873" y="2988092"/>
              <a:ext cx="4745018" cy="725915"/>
              <a:chOff x="6729846" y="3935367"/>
              <a:chExt cx="4745018" cy="725915"/>
            </a:xfrm>
          </p:grpSpPr>
          <p:sp>
            <p:nvSpPr>
              <p:cNvPr id="32" name="Rectangle 121">
                <a:extLst>
                  <a:ext uri="{FF2B5EF4-FFF2-40B4-BE49-F238E27FC236}">
                    <a16:creationId xmlns:a16="http://schemas.microsoft.com/office/drawing/2014/main" id="{D09B2FF6-D592-4C2F-B8C2-01BAC1848A66}"/>
                  </a:ext>
                </a:extLst>
              </p:cNvPr>
              <p:cNvSpPr/>
              <p:nvPr/>
            </p:nvSpPr>
            <p:spPr>
              <a:xfrm>
                <a:off x="6729846" y="3935367"/>
                <a:ext cx="1368030" cy="215444"/>
              </a:xfrm>
              <a:prstGeom prst="rect">
                <a:avLst/>
              </a:prstGeom>
            </p:spPr>
            <p:txBody>
              <a:bodyPr wrap="none" lIns="192000" tIns="0" rIns="192000" bIns="0" anchor="ctr">
                <a:noAutofit/>
              </a:bodyPr>
              <a:lstStyle/>
              <a:p>
                <a:pPr defTabSz="609585"/>
                <a:r>
                  <a:rPr lang="zh-CN" altLang="en-US" sz="2133" b="1" dirty="0" smtClean="0">
                    <a:solidFill>
                      <a:srgbClr val="8B8B8B"/>
                    </a:solidFill>
                    <a:latin typeface="微软雅黑" panose="020B0503020204020204" pitchFamily="34" charset="-122"/>
                    <a:ea typeface="微软雅黑" panose="020B0503020204020204" pitchFamily="34" charset="-122"/>
                  </a:rPr>
                  <a:t>右键点击</a:t>
                </a:r>
                <a:r>
                  <a:rPr lang="en-US" altLang="zh-CN" sz="2133" b="1" dirty="0" smtClean="0">
                    <a:solidFill>
                      <a:srgbClr val="8B8B8B"/>
                    </a:solidFill>
                    <a:latin typeface="微软雅黑" panose="020B0503020204020204" pitchFamily="34" charset="-122"/>
                    <a:ea typeface="微软雅黑" panose="020B0503020204020204" pitchFamily="34" charset="-122"/>
                  </a:rPr>
                  <a:t>log y(x)</a:t>
                </a:r>
                <a:r>
                  <a:rPr lang="zh-CN" altLang="en-US" sz="2133" b="1" dirty="0" smtClean="0">
                    <a:solidFill>
                      <a:srgbClr val="8B8B8B"/>
                    </a:solidFill>
                    <a:latin typeface="微软雅黑" panose="020B0503020204020204" pitchFamily="34" charset="-122"/>
                    <a:ea typeface="微软雅黑" panose="020B0503020204020204" pitchFamily="34" charset="-122"/>
                  </a:rPr>
                  <a:t>按钮设置底数</a:t>
                </a:r>
                <a:endParaRPr lang="zh-CN" altLang="en-US" sz="2133" b="1" dirty="0">
                  <a:solidFill>
                    <a:srgbClr val="8B8B8B"/>
                  </a:solidFill>
                  <a:latin typeface="微软雅黑" panose="020B0503020204020204" pitchFamily="34" charset="-122"/>
                  <a:ea typeface="微软雅黑" panose="020B0503020204020204" pitchFamily="34" charset="-122"/>
                </a:endParaRPr>
              </a:p>
            </p:txBody>
          </p:sp>
          <p:sp>
            <p:nvSpPr>
              <p:cNvPr id="33" name="Rectangle 122">
                <a:extLst>
                  <a:ext uri="{FF2B5EF4-FFF2-40B4-BE49-F238E27FC236}">
                    <a16:creationId xmlns:a16="http://schemas.microsoft.com/office/drawing/2014/main" id="{595BA33F-6CE8-4692-8037-A118CC356737}"/>
                  </a:ext>
                </a:extLst>
              </p:cNvPr>
              <p:cNvSpPr/>
              <p:nvPr/>
            </p:nvSpPr>
            <p:spPr>
              <a:xfrm>
                <a:off x="6729846" y="4176212"/>
                <a:ext cx="4745018" cy="485070"/>
              </a:xfrm>
              <a:prstGeom prst="rect">
                <a:avLst/>
              </a:prstGeom>
            </p:spPr>
            <p:txBody>
              <a:bodyPr wrap="square" lIns="192000" tIns="0" rIns="192000" bIns="0" anchor="t">
                <a:noAutofit/>
              </a:bodyPr>
              <a:lstStyle/>
              <a:p>
                <a:pPr defTabSz="609585">
                  <a:lnSpc>
                    <a:spcPct val="120000"/>
                  </a:lnSpc>
                </a:pPr>
                <a:r>
                  <a:rPr lang="zh-CN" altLang="en-US" sz="1600" dirty="0" smtClean="0">
                    <a:solidFill>
                      <a:prstClr val="black">
                        <a:lumMod val="100000"/>
                      </a:prstClr>
                    </a:solidFill>
                    <a:latin typeface="微软雅黑" panose="020B0503020204020204" pitchFamily="34" charset="-122"/>
                    <a:ea typeface="微软雅黑" panose="020B0503020204020204" pitchFamily="34" charset="-122"/>
                  </a:rPr>
                  <a:t>方便使用，提升用户使用体验</a:t>
                </a:r>
                <a:endParaRPr lang="zh-CN" altLang="en-US" sz="1600" dirty="0">
                  <a:solidFill>
                    <a:prstClr val="black">
                      <a:lumMod val="100000"/>
                    </a:prst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265800177"/>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0" y="304801"/>
            <a:ext cx="4114799"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smtClean="0">
                <a:solidFill>
                  <a:srgbClr val="40AFFF"/>
                </a:solidFill>
                <a:latin typeface="微软雅黑"/>
                <a:ea typeface="微软雅黑"/>
              </a:rPr>
              <a:t>选择窗口的目录</a:t>
            </a:r>
            <a:endParaRPr lang="zh-CN" altLang="en-US" sz="2667" dirty="0">
              <a:solidFill>
                <a:srgbClr val="40AFFF"/>
              </a:solidFill>
              <a:latin typeface="微软雅黑"/>
              <a:ea typeface="微软雅黑"/>
            </a:endParaRPr>
          </a:p>
        </p:txBody>
      </p:sp>
      <p:grpSp>
        <p:nvGrpSpPr>
          <p:cNvPr id="6" name="组合 5">
            <a:extLst>
              <a:ext uri="{FF2B5EF4-FFF2-40B4-BE49-F238E27FC236}">
                <a16:creationId xmlns:a16="http://schemas.microsoft.com/office/drawing/2014/main" id="{5A96631E-A52C-4065-A7CD-0AB28C201922}"/>
              </a:ext>
            </a:extLst>
          </p:cNvPr>
          <p:cNvGrpSpPr/>
          <p:nvPr/>
        </p:nvGrpSpPr>
        <p:grpSpPr>
          <a:xfrm>
            <a:off x="6464747" y="1446604"/>
            <a:ext cx="4070020" cy="2503097"/>
            <a:chOff x="4943810" y="1084953"/>
            <a:chExt cx="3052515" cy="878542"/>
          </a:xfrm>
        </p:grpSpPr>
        <p:sp>
          <p:nvSpPr>
            <p:cNvPr id="7" name="íślíḋè-Rectangle 4">
              <a:extLst>
                <a:ext uri="{FF2B5EF4-FFF2-40B4-BE49-F238E27FC236}">
                  <a16:creationId xmlns:a16="http://schemas.microsoft.com/office/drawing/2014/main" id="{49628CA0-8058-4A88-AFD3-D11084A7DCDB}"/>
                </a:ext>
              </a:extLst>
            </p:cNvPr>
            <p:cNvSpPr/>
            <p:nvPr/>
          </p:nvSpPr>
          <p:spPr>
            <a:xfrm>
              <a:off x="4943810" y="1084953"/>
              <a:ext cx="3014415" cy="276999"/>
            </a:xfrm>
            <a:prstGeom prst="rect">
              <a:avLst/>
            </a:prstGeom>
          </p:spPr>
          <p:txBody>
            <a:bodyPr wrap="none">
              <a:noAutofit/>
            </a:bodyPr>
            <a:lstStyle/>
            <a:p>
              <a:pPr defTabSz="609585"/>
              <a:r>
                <a:rPr lang="zh-CN" altLang="en-US" sz="2133" b="1" dirty="0" smtClean="0">
                  <a:solidFill>
                    <a:srgbClr val="40AFFF"/>
                  </a:solidFill>
                  <a:latin typeface="微软雅黑"/>
                  <a:ea typeface="微软雅黑"/>
                </a:rPr>
                <a:t>采用</a:t>
              </a:r>
              <a:r>
                <a:rPr lang="en-US" altLang="zh-CN" sz="2133" b="1" dirty="0" err="1" smtClean="0">
                  <a:solidFill>
                    <a:srgbClr val="40AFFF"/>
                  </a:solidFill>
                  <a:latin typeface="微软雅黑"/>
                  <a:ea typeface="微软雅黑"/>
                </a:rPr>
                <a:t>treeView</a:t>
              </a:r>
              <a:r>
                <a:rPr lang="zh-CN" altLang="en-US" sz="2133" b="1" dirty="0" smtClean="0">
                  <a:solidFill>
                    <a:srgbClr val="40AFFF"/>
                  </a:solidFill>
                  <a:latin typeface="微软雅黑"/>
                  <a:ea typeface="微软雅黑"/>
                </a:rPr>
                <a:t>实现</a:t>
              </a:r>
              <a:endParaRPr lang="zh-CN" altLang="en-US" sz="2133" b="1" dirty="0">
                <a:solidFill>
                  <a:srgbClr val="40AFFF"/>
                </a:solidFill>
                <a:latin typeface="微软雅黑"/>
                <a:ea typeface="微软雅黑"/>
              </a:endParaRPr>
            </a:p>
          </p:txBody>
        </p:sp>
        <p:sp>
          <p:nvSpPr>
            <p:cNvPr id="9" name="íślíḋè-Rectangle 9">
              <a:extLst>
                <a:ext uri="{FF2B5EF4-FFF2-40B4-BE49-F238E27FC236}">
                  <a16:creationId xmlns:a16="http://schemas.microsoft.com/office/drawing/2014/main" id="{AFDC00EC-76B2-4C51-BE0A-FFC29EC70A4C}"/>
                </a:ext>
              </a:extLst>
            </p:cNvPr>
            <p:cNvSpPr/>
            <p:nvPr/>
          </p:nvSpPr>
          <p:spPr>
            <a:xfrm>
              <a:off x="4981910" y="1686496"/>
              <a:ext cx="3014415" cy="276999"/>
            </a:xfrm>
            <a:prstGeom prst="rect">
              <a:avLst/>
            </a:prstGeom>
          </p:spPr>
          <p:txBody>
            <a:bodyPr wrap="none">
              <a:noAutofit/>
            </a:bodyPr>
            <a:lstStyle/>
            <a:p>
              <a:pPr defTabSz="609585"/>
              <a:r>
                <a:rPr lang="zh-CN" altLang="en-US" sz="2133" b="1" dirty="0" smtClean="0">
                  <a:solidFill>
                    <a:srgbClr val="40AFFF"/>
                  </a:solidFill>
                  <a:latin typeface="微软雅黑"/>
                  <a:ea typeface="微软雅黑"/>
                </a:rPr>
                <a:t>点击后右侧窗口显示相应计算模式的窗口</a:t>
              </a:r>
              <a:endParaRPr lang="zh-CN" altLang="en-US" sz="2133" b="1" dirty="0">
                <a:solidFill>
                  <a:srgbClr val="40AFFF"/>
                </a:solidFill>
                <a:latin typeface="微软雅黑"/>
                <a:ea typeface="微软雅黑"/>
              </a:endParaRPr>
            </a:p>
          </p:txBody>
        </p:sp>
      </p:grpSp>
      <p:grpSp>
        <p:nvGrpSpPr>
          <p:cNvPr id="13" name="组合 12">
            <a:extLst>
              <a:ext uri="{FF2B5EF4-FFF2-40B4-BE49-F238E27FC236}">
                <a16:creationId xmlns:a16="http://schemas.microsoft.com/office/drawing/2014/main" id="{696ADDD9-5A38-461B-BA37-FCF568C60A01}"/>
              </a:ext>
            </a:extLst>
          </p:cNvPr>
          <p:cNvGrpSpPr/>
          <p:nvPr/>
        </p:nvGrpSpPr>
        <p:grpSpPr>
          <a:xfrm>
            <a:off x="2708953" y="1443753"/>
            <a:ext cx="3724372" cy="2632255"/>
            <a:chOff x="2126964" y="1082814"/>
            <a:chExt cx="2793279" cy="1974191"/>
          </a:xfrm>
        </p:grpSpPr>
        <p:sp>
          <p:nvSpPr>
            <p:cNvPr id="15" name="íślíḋè-Oval 5">
              <a:extLst>
                <a:ext uri="{FF2B5EF4-FFF2-40B4-BE49-F238E27FC236}">
                  <a16:creationId xmlns:a16="http://schemas.microsoft.com/office/drawing/2014/main" id="{11E31E22-7129-4631-A31D-E1D7235993AC}"/>
                </a:ext>
              </a:extLst>
            </p:cNvPr>
            <p:cNvSpPr/>
            <p:nvPr/>
          </p:nvSpPr>
          <p:spPr>
            <a:xfrm>
              <a:off x="4177146" y="2313910"/>
              <a:ext cx="743097" cy="743095"/>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sp>
          <p:nvSpPr>
            <p:cNvPr id="16" name="íślíḋè-Oval 7">
              <a:extLst>
                <a:ext uri="{FF2B5EF4-FFF2-40B4-BE49-F238E27FC236}">
                  <a16:creationId xmlns:a16="http://schemas.microsoft.com/office/drawing/2014/main" id="{D402F78B-919F-4777-95D7-7247643B7892}"/>
                </a:ext>
              </a:extLst>
            </p:cNvPr>
            <p:cNvSpPr/>
            <p:nvPr/>
          </p:nvSpPr>
          <p:spPr>
            <a:xfrm>
              <a:off x="4177146" y="1082814"/>
              <a:ext cx="743097" cy="743095"/>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cxnSp>
          <p:nvCxnSpPr>
            <p:cNvPr id="20" name="íślíḋè-Straight Connector 15">
              <a:extLst>
                <a:ext uri="{FF2B5EF4-FFF2-40B4-BE49-F238E27FC236}">
                  <a16:creationId xmlns:a16="http://schemas.microsoft.com/office/drawing/2014/main" id="{389EDD41-BA99-44B4-877A-ADC405B43AEF}"/>
                </a:ext>
              </a:extLst>
            </p:cNvPr>
            <p:cNvCxnSpPr>
              <a:stCxn id="15" idx="2"/>
            </p:cNvCxnSpPr>
            <p:nvPr/>
          </p:nvCxnSpPr>
          <p:spPr>
            <a:xfrm flipH="1">
              <a:off x="3049101" y="2685458"/>
              <a:ext cx="1128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íślíḋè-Elbow Connector 16">
              <a:extLst>
                <a:ext uri="{FF2B5EF4-FFF2-40B4-BE49-F238E27FC236}">
                  <a16:creationId xmlns:a16="http://schemas.microsoft.com/office/drawing/2014/main" id="{CA63505D-4048-4A9F-85B1-179C081D0517}"/>
                </a:ext>
              </a:extLst>
            </p:cNvPr>
            <p:cNvCxnSpPr>
              <a:stCxn id="16" idx="2"/>
            </p:cNvCxnSpPr>
            <p:nvPr/>
          </p:nvCxnSpPr>
          <p:spPr>
            <a:xfrm rot="10800000" flipV="1">
              <a:off x="2126964" y="1454361"/>
              <a:ext cx="2050183" cy="308960"/>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38915" name="Picture 3" descr="C:\Users\asus\AppData\Roaming\Tencent\Users\1229324428\QQ\WinTemp\RichOle\YGHT[1H19[1RA9XJEJ[L6]G.png"/>
          <p:cNvPicPr>
            <a:picLocks noChangeAspect="1" noChangeArrowheads="1"/>
          </p:cNvPicPr>
          <p:nvPr/>
        </p:nvPicPr>
        <p:blipFill>
          <a:blip r:embed="rId4"/>
          <a:srcRect/>
          <a:stretch>
            <a:fillRect/>
          </a:stretch>
        </p:blipFill>
        <p:spPr bwMode="auto">
          <a:xfrm>
            <a:off x="1016001" y="850900"/>
            <a:ext cx="3127982" cy="5753100"/>
          </a:xfrm>
          <a:prstGeom prst="rect">
            <a:avLst/>
          </a:prstGeom>
          <a:noFill/>
        </p:spPr>
      </p:pic>
      <p:pic>
        <p:nvPicPr>
          <p:cNvPr id="38918" name="Picture 6" descr="C:\Users\asus\Desktop\树5.png"/>
          <p:cNvPicPr>
            <a:picLocks noChangeAspect="1" noChangeArrowheads="1"/>
          </p:cNvPicPr>
          <p:nvPr/>
        </p:nvPicPr>
        <p:blipFill>
          <a:blip r:embed="rId5" cstate="print"/>
          <a:srcRect/>
          <a:stretch>
            <a:fillRect/>
          </a:stretch>
        </p:blipFill>
        <p:spPr bwMode="auto">
          <a:xfrm>
            <a:off x="5600700" y="1574800"/>
            <a:ext cx="711200" cy="711200"/>
          </a:xfrm>
          <a:prstGeom prst="rect">
            <a:avLst/>
          </a:prstGeom>
          <a:noFill/>
        </p:spPr>
      </p:pic>
      <p:pic>
        <p:nvPicPr>
          <p:cNvPr id="38919" name="Picture 7" descr="C:\Users\asus\Desktop\鼠标.png"/>
          <p:cNvPicPr>
            <a:picLocks noChangeAspect="1" noChangeArrowheads="1"/>
          </p:cNvPicPr>
          <p:nvPr/>
        </p:nvPicPr>
        <p:blipFill>
          <a:blip r:embed="rId6" cstate="print"/>
          <a:srcRect/>
          <a:stretch>
            <a:fillRect/>
          </a:stretch>
        </p:blipFill>
        <p:spPr bwMode="auto">
          <a:xfrm>
            <a:off x="5600700" y="3251200"/>
            <a:ext cx="698500" cy="698500"/>
          </a:xfrm>
          <a:prstGeom prst="rect">
            <a:avLst/>
          </a:prstGeom>
          <a:noFill/>
        </p:spPr>
      </p:pic>
    </p:spTree>
    <p:extLst>
      <p:ext uri="{BB962C8B-B14F-4D97-AF65-F5344CB8AC3E}">
        <p14:creationId xmlns:p14="http://schemas.microsoft.com/office/powerpoint/2010/main" val="3544375985"/>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9D4013-69C1-4FF5-8A9F-EAFC9DC65737}"/>
              </a:ext>
            </a:extLst>
          </p:cNvPr>
          <p:cNvPicPr>
            <a:picLocks noChangeAspect="1"/>
          </p:cNvPicPr>
          <p:nvPr/>
        </p:nvPicPr>
        <p:blipFill rotWithShape="1">
          <a:blip r:embed="rId3">
            <a:extLst>
              <a:ext uri="{28A0092B-C50C-407E-A947-70E740481C1C}">
                <a14:useLocalDpi xmlns:a14="http://schemas.microsoft.com/office/drawing/2010/main" val="0"/>
              </a:ext>
            </a:extLst>
          </a:blip>
          <a:srcRect l="49592"/>
          <a:stretch/>
        </p:blipFill>
        <p:spPr>
          <a:xfrm flipH="1">
            <a:off x="0" y="0"/>
            <a:ext cx="12192000" cy="6858000"/>
          </a:xfrm>
          <a:custGeom>
            <a:avLst/>
            <a:gdLst>
              <a:gd name="connsiteX0" fmla="*/ 6743700 w 6743700"/>
              <a:gd name="connsiteY0" fmla="*/ 0 h 5143500"/>
              <a:gd name="connsiteX1" fmla="*/ 0 w 6743700"/>
              <a:gd name="connsiteY1" fmla="*/ 0 h 5143500"/>
              <a:gd name="connsiteX2" fmla="*/ 0 w 6743700"/>
              <a:gd name="connsiteY2" fmla="*/ 5143500 h 5143500"/>
              <a:gd name="connsiteX3" fmla="*/ 6743700 w 67437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743700" h="5143500">
                <a:moveTo>
                  <a:pt x="6743700" y="0"/>
                </a:moveTo>
                <a:lnTo>
                  <a:pt x="0" y="0"/>
                </a:lnTo>
                <a:lnTo>
                  <a:pt x="0" y="5143500"/>
                </a:lnTo>
                <a:lnTo>
                  <a:pt x="6743700" y="5143500"/>
                </a:lnTo>
                <a:close/>
              </a:path>
            </a:pathLst>
          </a:custGeom>
        </p:spPr>
      </p:pic>
      <p:sp>
        <p:nvSpPr>
          <p:cNvPr id="5" name="文本框 4">
            <a:extLst>
              <a:ext uri="{FF2B5EF4-FFF2-40B4-BE49-F238E27FC236}">
                <a16:creationId xmlns:a16="http://schemas.microsoft.com/office/drawing/2014/main" id="{BF3A8733-7D88-4929-9522-2A7AFD8E175B}"/>
              </a:ext>
            </a:extLst>
          </p:cNvPr>
          <p:cNvSpPr txBox="1"/>
          <p:nvPr/>
        </p:nvSpPr>
        <p:spPr>
          <a:xfrm>
            <a:off x="469901" y="304801"/>
            <a:ext cx="3788832" cy="502766"/>
          </a:xfrm>
          <a:prstGeom prst="rect">
            <a:avLst/>
          </a:prstGeom>
          <a:noFill/>
        </p:spPr>
        <p:txBody>
          <a:bodyPr wrap="square" rtlCol="0">
            <a:spAutoFit/>
          </a:bodyPr>
          <a:lstStyle/>
          <a:p>
            <a:pPr marL="457189" indent="-457189" defTabSz="609585">
              <a:buFont typeface="Wingdings" panose="05000000000000000000" pitchFamily="2" charset="2"/>
              <a:buChar char="p"/>
            </a:pPr>
            <a:r>
              <a:rPr lang="zh-CN" altLang="en-US" sz="2667" dirty="0" smtClean="0">
                <a:solidFill>
                  <a:srgbClr val="40AFFF"/>
                </a:solidFill>
                <a:latin typeface="微软雅黑"/>
                <a:ea typeface="微软雅黑"/>
              </a:rPr>
              <a:t>函数微积分运算模块</a:t>
            </a:r>
            <a:endParaRPr lang="zh-CN" altLang="en-US" sz="2667" dirty="0">
              <a:solidFill>
                <a:srgbClr val="40AFFF"/>
              </a:solidFill>
              <a:latin typeface="微软雅黑"/>
              <a:ea typeface="微软雅黑"/>
            </a:endParaRPr>
          </a:p>
        </p:txBody>
      </p:sp>
      <p:grpSp>
        <p:nvGrpSpPr>
          <p:cNvPr id="6" name="d40a3f93-30b4-4e70-81ec-8c315350bd4b">
            <a:extLst>
              <a:ext uri="{FF2B5EF4-FFF2-40B4-BE49-F238E27FC236}">
                <a16:creationId xmlns:a16="http://schemas.microsoft.com/office/drawing/2014/main" id="{8AA50B4A-B3F6-492C-A7D8-8E5C069A0B1A}"/>
              </a:ext>
            </a:extLst>
          </p:cNvPr>
          <p:cNvGrpSpPr>
            <a:grpSpLocks noChangeAspect="1"/>
          </p:cNvGrpSpPr>
          <p:nvPr/>
        </p:nvGrpSpPr>
        <p:grpSpPr>
          <a:xfrm>
            <a:off x="922339" y="1709069"/>
            <a:ext cx="6132891" cy="3931527"/>
            <a:chOff x="719138" y="1340768"/>
            <a:chExt cx="6132891" cy="3931526"/>
          </a:xfrm>
        </p:grpSpPr>
        <p:grpSp>
          <p:nvGrpSpPr>
            <p:cNvPr id="7" name="组合 6">
              <a:extLst>
                <a:ext uri="{FF2B5EF4-FFF2-40B4-BE49-F238E27FC236}">
                  <a16:creationId xmlns:a16="http://schemas.microsoft.com/office/drawing/2014/main" id="{F5C7C769-5D12-44C5-BC29-F635D33F29AD}"/>
                </a:ext>
              </a:extLst>
            </p:cNvPr>
            <p:cNvGrpSpPr/>
            <p:nvPr/>
          </p:nvGrpSpPr>
          <p:grpSpPr>
            <a:xfrm>
              <a:off x="719138" y="1340768"/>
              <a:ext cx="6132891" cy="3931526"/>
              <a:chOff x="1739637" y="1648890"/>
              <a:chExt cx="6132891" cy="3931526"/>
            </a:xfrm>
          </p:grpSpPr>
          <p:sp>
            <p:nvSpPr>
              <p:cNvPr id="9" name="iS1ide-Freeform 8">
                <a:extLst>
                  <a:ext uri="{FF2B5EF4-FFF2-40B4-BE49-F238E27FC236}">
                    <a16:creationId xmlns:a16="http://schemas.microsoft.com/office/drawing/2014/main" id="{61824652-D8CE-424F-8400-10078B233637}"/>
                  </a:ext>
                </a:extLst>
              </p:cNvPr>
              <p:cNvSpPr>
                <a:spLocks/>
              </p:cNvSpPr>
              <p:nvPr/>
            </p:nvSpPr>
            <p:spPr bwMode="auto">
              <a:xfrm>
                <a:off x="3849207" y="3260884"/>
                <a:ext cx="1013958" cy="1552127"/>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close/>
                  </a:path>
                </a:pathLst>
              </a:custGeom>
              <a:solidFill>
                <a:schemeClr val="accent4"/>
              </a:solidFill>
              <a:ln>
                <a:noFill/>
              </a:ln>
            </p:spPr>
            <p:txBody>
              <a:bodyPr anchor="ctr"/>
              <a:lstStyle/>
              <a:p>
                <a:pPr algn="ctr" defTabSz="609585"/>
                <a:endParaRPr sz="2400">
                  <a:solidFill>
                    <a:prstClr val="black"/>
                  </a:solidFill>
                  <a:latin typeface="微软雅黑"/>
                  <a:ea typeface="微软雅黑"/>
                </a:endParaRPr>
              </a:p>
            </p:txBody>
          </p:sp>
          <p:sp>
            <p:nvSpPr>
              <p:cNvPr id="10" name="iS1ide-Freeform 9">
                <a:extLst>
                  <a:ext uri="{FF2B5EF4-FFF2-40B4-BE49-F238E27FC236}">
                    <a16:creationId xmlns:a16="http://schemas.microsoft.com/office/drawing/2014/main" id="{FFBDAECF-84CB-454D-969D-FBF4B6F9A635}"/>
                  </a:ext>
                </a:extLst>
              </p:cNvPr>
              <p:cNvSpPr>
                <a:spLocks/>
              </p:cNvSpPr>
              <p:nvPr/>
            </p:nvSpPr>
            <p:spPr bwMode="auto">
              <a:xfrm>
                <a:off x="4285364" y="3964550"/>
                <a:ext cx="180105" cy="203481"/>
              </a:xfrm>
              <a:custGeom>
                <a:avLst/>
                <a:gdLst>
                  <a:gd name="T0" fmla="*/ 2180 w 2823"/>
                  <a:gd name="T1" fmla="*/ 1914 h 3186"/>
                  <a:gd name="T2" fmla="*/ 2215 w 2823"/>
                  <a:gd name="T3" fmla="*/ 2015 h 3186"/>
                  <a:gd name="T4" fmla="*/ 2140 w 2823"/>
                  <a:gd name="T5" fmla="*/ 2089 h 3186"/>
                  <a:gd name="T6" fmla="*/ 1147 w 2823"/>
                  <a:gd name="T7" fmla="*/ 2070 h 3186"/>
                  <a:gd name="T8" fmla="*/ 1112 w 2823"/>
                  <a:gd name="T9" fmla="*/ 1969 h 3186"/>
                  <a:gd name="T10" fmla="*/ 1188 w 2823"/>
                  <a:gd name="T11" fmla="*/ 1896 h 3186"/>
                  <a:gd name="T12" fmla="*/ 2162 w 2823"/>
                  <a:gd name="T13" fmla="*/ 1405 h 3186"/>
                  <a:gd name="T14" fmla="*/ 2219 w 2823"/>
                  <a:gd name="T15" fmla="*/ 1495 h 3186"/>
                  <a:gd name="T16" fmla="*/ 2162 w 2823"/>
                  <a:gd name="T17" fmla="*/ 1584 h 3186"/>
                  <a:gd name="T18" fmla="*/ 1166 w 2823"/>
                  <a:gd name="T19" fmla="*/ 1584 h 3186"/>
                  <a:gd name="T20" fmla="*/ 1109 w 2823"/>
                  <a:gd name="T21" fmla="*/ 1495 h 3186"/>
                  <a:gd name="T22" fmla="*/ 1166 w 2823"/>
                  <a:gd name="T23" fmla="*/ 1405 h 3186"/>
                  <a:gd name="T24" fmla="*/ 363 w 2823"/>
                  <a:gd name="T25" fmla="*/ 604 h 3186"/>
                  <a:gd name="T26" fmla="*/ 239 w 2823"/>
                  <a:gd name="T27" fmla="*/ 683 h 3186"/>
                  <a:gd name="T28" fmla="*/ 202 w 2823"/>
                  <a:gd name="T29" fmla="*/ 2787 h 3186"/>
                  <a:gd name="T30" fmla="*/ 276 w 2823"/>
                  <a:gd name="T31" fmla="*/ 2936 h 3186"/>
                  <a:gd name="T32" fmla="*/ 1915 w 2823"/>
                  <a:gd name="T33" fmla="*/ 2986 h 3186"/>
                  <a:gd name="T34" fmla="*/ 2068 w 2823"/>
                  <a:gd name="T35" fmla="*/ 2912 h 3186"/>
                  <a:gd name="T36" fmla="*/ 907 w 2823"/>
                  <a:gd name="T37" fmla="*/ 2787 h 3186"/>
                  <a:gd name="T38" fmla="*/ 681 w 2823"/>
                  <a:gd name="T39" fmla="*/ 2711 h 3186"/>
                  <a:gd name="T40" fmla="*/ 533 w 2823"/>
                  <a:gd name="T41" fmla="*/ 2527 h 3186"/>
                  <a:gd name="T42" fmla="*/ 2118 w 2823"/>
                  <a:gd name="T43" fmla="*/ 201 h 3186"/>
                  <a:gd name="T44" fmla="*/ 2142 w 2823"/>
                  <a:gd name="T45" fmla="*/ 613 h 3186"/>
                  <a:gd name="T46" fmla="*/ 2226 w 2823"/>
                  <a:gd name="T47" fmla="*/ 749 h 3186"/>
                  <a:gd name="T48" fmla="*/ 2622 w 2823"/>
                  <a:gd name="T49" fmla="*/ 796 h 3186"/>
                  <a:gd name="T50" fmla="*/ 808 w 2823"/>
                  <a:gd name="T51" fmla="*/ 228 h 3186"/>
                  <a:gd name="T52" fmla="*/ 709 w 2823"/>
                  <a:gd name="T53" fmla="*/ 364 h 3186"/>
                  <a:gd name="T54" fmla="*/ 735 w 2823"/>
                  <a:gd name="T55" fmla="*/ 2486 h 3186"/>
                  <a:gd name="T56" fmla="*/ 873 w 2823"/>
                  <a:gd name="T57" fmla="*/ 2585 h 3186"/>
                  <a:gd name="T58" fmla="*/ 2519 w 2823"/>
                  <a:gd name="T59" fmla="*/ 2560 h 3186"/>
                  <a:gd name="T60" fmla="*/ 2618 w 2823"/>
                  <a:gd name="T61" fmla="*/ 2422 h 3186"/>
                  <a:gd name="T62" fmla="*/ 2222 w 2823"/>
                  <a:gd name="T63" fmla="*/ 982 h 3186"/>
                  <a:gd name="T64" fmla="*/ 2020 w 2823"/>
                  <a:gd name="T65" fmla="*/ 857 h 3186"/>
                  <a:gd name="T66" fmla="*/ 1919 w 2823"/>
                  <a:gd name="T67" fmla="*/ 646 h 3186"/>
                  <a:gd name="T68" fmla="*/ 1915 w 2823"/>
                  <a:gd name="T69" fmla="*/ 547 h 3186"/>
                  <a:gd name="T70" fmla="*/ 1915 w 2823"/>
                  <a:gd name="T71" fmla="*/ 358 h 3186"/>
                  <a:gd name="T72" fmla="*/ 907 w 2823"/>
                  <a:gd name="T73" fmla="*/ 0 h 3186"/>
                  <a:gd name="T74" fmla="*/ 2810 w 2823"/>
                  <a:gd name="T75" fmla="*/ 2482 h 3186"/>
                  <a:gd name="T76" fmla="*/ 2684 w 2823"/>
                  <a:gd name="T77" fmla="*/ 2682 h 3186"/>
                  <a:gd name="T78" fmla="*/ 2468 w 2823"/>
                  <a:gd name="T79" fmla="*/ 2784 h 3186"/>
                  <a:gd name="T80" fmla="*/ 2291 w 2823"/>
                  <a:gd name="T81" fmla="*/ 2925 h 3186"/>
                  <a:gd name="T82" fmla="*/ 2142 w 2823"/>
                  <a:gd name="T83" fmla="*/ 3110 h 3186"/>
                  <a:gd name="T84" fmla="*/ 1915 w 2823"/>
                  <a:gd name="T85" fmla="*/ 3186 h 3186"/>
                  <a:gd name="T86" fmla="*/ 219 w 2823"/>
                  <a:gd name="T87" fmla="*/ 3136 h 3186"/>
                  <a:gd name="T88" fmla="*/ 49 w 2823"/>
                  <a:gd name="T89" fmla="*/ 2968 h 3186"/>
                  <a:gd name="T90" fmla="*/ 0 w 2823"/>
                  <a:gd name="T91" fmla="*/ 796 h 3186"/>
                  <a:gd name="T92" fmla="*/ 70 w 2823"/>
                  <a:gd name="T93" fmla="*/ 576 h 3186"/>
                  <a:gd name="T94" fmla="*/ 248 w 2823"/>
                  <a:gd name="T95" fmla="*/ 430 h 3186"/>
                  <a:gd name="T96" fmla="*/ 508 w 2823"/>
                  <a:gd name="T97" fmla="*/ 351 h 3186"/>
                  <a:gd name="T98" fmla="*/ 609 w 2823"/>
                  <a:gd name="T99" fmla="*/ 139 h 3186"/>
                  <a:gd name="T100" fmla="*/ 811 w 2823"/>
                  <a:gd name="T101" fmla="*/ 13 h 3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23" h="3186">
                    <a:moveTo>
                      <a:pt x="1210" y="1893"/>
                    </a:moveTo>
                    <a:lnTo>
                      <a:pt x="2118" y="1893"/>
                    </a:lnTo>
                    <a:lnTo>
                      <a:pt x="2140" y="1896"/>
                    </a:lnTo>
                    <a:lnTo>
                      <a:pt x="2162" y="1903"/>
                    </a:lnTo>
                    <a:lnTo>
                      <a:pt x="2180" y="1914"/>
                    </a:lnTo>
                    <a:lnTo>
                      <a:pt x="2196" y="1929"/>
                    </a:lnTo>
                    <a:lnTo>
                      <a:pt x="2208" y="1948"/>
                    </a:lnTo>
                    <a:lnTo>
                      <a:pt x="2215" y="1969"/>
                    </a:lnTo>
                    <a:lnTo>
                      <a:pt x="2219" y="1991"/>
                    </a:lnTo>
                    <a:lnTo>
                      <a:pt x="2215" y="2015"/>
                    </a:lnTo>
                    <a:lnTo>
                      <a:pt x="2208" y="2036"/>
                    </a:lnTo>
                    <a:lnTo>
                      <a:pt x="2196" y="2055"/>
                    </a:lnTo>
                    <a:lnTo>
                      <a:pt x="2180" y="2070"/>
                    </a:lnTo>
                    <a:lnTo>
                      <a:pt x="2162" y="2081"/>
                    </a:lnTo>
                    <a:lnTo>
                      <a:pt x="2140" y="2089"/>
                    </a:lnTo>
                    <a:lnTo>
                      <a:pt x="2118" y="2091"/>
                    </a:lnTo>
                    <a:lnTo>
                      <a:pt x="1210" y="2091"/>
                    </a:lnTo>
                    <a:lnTo>
                      <a:pt x="1188" y="2089"/>
                    </a:lnTo>
                    <a:lnTo>
                      <a:pt x="1166" y="2081"/>
                    </a:lnTo>
                    <a:lnTo>
                      <a:pt x="1147" y="2070"/>
                    </a:lnTo>
                    <a:lnTo>
                      <a:pt x="1132" y="2055"/>
                    </a:lnTo>
                    <a:lnTo>
                      <a:pt x="1120" y="2036"/>
                    </a:lnTo>
                    <a:lnTo>
                      <a:pt x="1112" y="2015"/>
                    </a:lnTo>
                    <a:lnTo>
                      <a:pt x="1109" y="1991"/>
                    </a:lnTo>
                    <a:lnTo>
                      <a:pt x="1112" y="1969"/>
                    </a:lnTo>
                    <a:lnTo>
                      <a:pt x="1120" y="1948"/>
                    </a:lnTo>
                    <a:lnTo>
                      <a:pt x="1132" y="1929"/>
                    </a:lnTo>
                    <a:lnTo>
                      <a:pt x="1147" y="1914"/>
                    </a:lnTo>
                    <a:lnTo>
                      <a:pt x="1166" y="1903"/>
                    </a:lnTo>
                    <a:lnTo>
                      <a:pt x="1188" y="1896"/>
                    </a:lnTo>
                    <a:lnTo>
                      <a:pt x="1210" y="1893"/>
                    </a:lnTo>
                    <a:close/>
                    <a:moveTo>
                      <a:pt x="1210" y="1396"/>
                    </a:moveTo>
                    <a:lnTo>
                      <a:pt x="2118" y="1396"/>
                    </a:lnTo>
                    <a:lnTo>
                      <a:pt x="2140" y="1398"/>
                    </a:lnTo>
                    <a:lnTo>
                      <a:pt x="2162" y="1405"/>
                    </a:lnTo>
                    <a:lnTo>
                      <a:pt x="2180" y="1417"/>
                    </a:lnTo>
                    <a:lnTo>
                      <a:pt x="2196" y="1432"/>
                    </a:lnTo>
                    <a:lnTo>
                      <a:pt x="2208" y="1451"/>
                    </a:lnTo>
                    <a:lnTo>
                      <a:pt x="2215" y="1472"/>
                    </a:lnTo>
                    <a:lnTo>
                      <a:pt x="2219" y="1495"/>
                    </a:lnTo>
                    <a:lnTo>
                      <a:pt x="2215" y="1518"/>
                    </a:lnTo>
                    <a:lnTo>
                      <a:pt x="2208" y="1538"/>
                    </a:lnTo>
                    <a:lnTo>
                      <a:pt x="2196" y="1557"/>
                    </a:lnTo>
                    <a:lnTo>
                      <a:pt x="2180" y="1572"/>
                    </a:lnTo>
                    <a:lnTo>
                      <a:pt x="2162" y="1584"/>
                    </a:lnTo>
                    <a:lnTo>
                      <a:pt x="2140" y="1591"/>
                    </a:lnTo>
                    <a:lnTo>
                      <a:pt x="2118" y="1594"/>
                    </a:lnTo>
                    <a:lnTo>
                      <a:pt x="1210" y="1594"/>
                    </a:lnTo>
                    <a:lnTo>
                      <a:pt x="1188" y="1591"/>
                    </a:lnTo>
                    <a:lnTo>
                      <a:pt x="1166" y="1584"/>
                    </a:lnTo>
                    <a:lnTo>
                      <a:pt x="1147" y="1572"/>
                    </a:lnTo>
                    <a:lnTo>
                      <a:pt x="1132" y="1557"/>
                    </a:lnTo>
                    <a:lnTo>
                      <a:pt x="1120" y="1538"/>
                    </a:lnTo>
                    <a:lnTo>
                      <a:pt x="1112" y="1518"/>
                    </a:lnTo>
                    <a:lnTo>
                      <a:pt x="1109" y="1495"/>
                    </a:lnTo>
                    <a:lnTo>
                      <a:pt x="1112" y="1472"/>
                    </a:lnTo>
                    <a:lnTo>
                      <a:pt x="1120" y="1451"/>
                    </a:lnTo>
                    <a:lnTo>
                      <a:pt x="1132" y="1432"/>
                    </a:lnTo>
                    <a:lnTo>
                      <a:pt x="1147" y="1417"/>
                    </a:lnTo>
                    <a:lnTo>
                      <a:pt x="1166" y="1405"/>
                    </a:lnTo>
                    <a:lnTo>
                      <a:pt x="1188" y="1398"/>
                    </a:lnTo>
                    <a:lnTo>
                      <a:pt x="1210" y="1396"/>
                    </a:lnTo>
                    <a:close/>
                    <a:moveTo>
                      <a:pt x="504" y="598"/>
                    </a:moveTo>
                    <a:lnTo>
                      <a:pt x="394" y="601"/>
                    </a:lnTo>
                    <a:lnTo>
                      <a:pt x="363" y="604"/>
                    </a:lnTo>
                    <a:lnTo>
                      <a:pt x="334" y="611"/>
                    </a:lnTo>
                    <a:lnTo>
                      <a:pt x="306" y="624"/>
                    </a:lnTo>
                    <a:lnTo>
                      <a:pt x="281" y="640"/>
                    </a:lnTo>
                    <a:lnTo>
                      <a:pt x="259" y="661"/>
                    </a:lnTo>
                    <a:lnTo>
                      <a:pt x="239" y="683"/>
                    </a:lnTo>
                    <a:lnTo>
                      <a:pt x="224" y="710"/>
                    </a:lnTo>
                    <a:lnTo>
                      <a:pt x="212" y="737"/>
                    </a:lnTo>
                    <a:lnTo>
                      <a:pt x="205" y="766"/>
                    </a:lnTo>
                    <a:lnTo>
                      <a:pt x="202" y="796"/>
                    </a:lnTo>
                    <a:lnTo>
                      <a:pt x="202" y="2787"/>
                    </a:lnTo>
                    <a:lnTo>
                      <a:pt x="206" y="2820"/>
                    </a:lnTo>
                    <a:lnTo>
                      <a:pt x="215" y="2853"/>
                    </a:lnTo>
                    <a:lnTo>
                      <a:pt x="231" y="2884"/>
                    </a:lnTo>
                    <a:lnTo>
                      <a:pt x="252" y="2912"/>
                    </a:lnTo>
                    <a:lnTo>
                      <a:pt x="276" y="2936"/>
                    </a:lnTo>
                    <a:lnTo>
                      <a:pt x="304" y="2958"/>
                    </a:lnTo>
                    <a:lnTo>
                      <a:pt x="335" y="2973"/>
                    </a:lnTo>
                    <a:lnTo>
                      <a:pt x="369" y="2983"/>
                    </a:lnTo>
                    <a:lnTo>
                      <a:pt x="403" y="2986"/>
                    </a:lnTo>
                    <a:lnTo>
                      <a:pt x="1915" y="2986"/>
                    </a:lnTo>
                    <a:lnTo>
                      <a:pt x="1951" y="2983"/>
                    </a:lnTo>
                    <a:lnTo>
                      <a:pt x="1984" y="2973"/>
                    </a:lnTo>
                    <a:lnTo>
                      <a:pt x="2014" y="2958"/>
                    </a:lnTo>
                    <a:lnTo>
                      <a:pt x="2043" y="2936"/>
                    </a:lnTo>
                    <a:lnTo>
                      <a:pt x="2068" y="2912"/>
                    </a:lnTo>
                    <a:lnTo>
                      <a:pt x="2089" y="2884"/>
                    </a:lnTo>
                    <a:lnTo>
                      <a:pt x="2104" y="2853"/>
                    </a:lnTo>
                    <a:lnTo>
                      <a:pt x="2114" y="2820"/>
                    </a:lnTo>
                    <a:lnTo>
                      <a:pt x="2118" y="2787"/>
                    </a:lnTo>
                    <a:lnTo>
                      <a:pt x="907" y="2787"/>
                    </a:lnTo>
                    <a:lnTo>
                      <a:pt x="859" y="2784"/>
                    </a:lnTo>
                    <a:lnTo>
                      <a:pt x="811" y="2774"/>
                    </a:lnTo>
                    <a:lnTo>
                      <a:pt x="766" y="2758"/>
                    </a:lnTo>
                    <a:lnTo>
                      <a:pt x="723" y="2738"/>
                    </a:lnTo>
                    <a:lnTo>
                      <a:pt x="681" y="2711"/>
                    </a:lnTo>
                    <a:lnTo>
                      <a:pt x="643" y="2682"/>
                    </a:lnTo>
                    <a:lnTo>
                      <a:pt x="609" y="2647"/>
                    </a:lnTo>
                    <a:lnTo>
                      <a:pt x="579" y="2611"/>
                    </a:lnTo>
                    <a:lnTo>
                      <a:pt x="554" y="2570"/>
                    </a:lnTo>
                    <a:lnTo>
                      <a:pt x="533" y="2527"/>
                    </a:lnTo>
                    <a:lnTo>
                      <a:pt x="518" y="2482"/>
                    </a:lnTo>
                    <a:lnTo>
                      <a:pt x="508" y="2436"/>
                    </a:lnTo>
                    <a:lnTo>
                      <a:pt x="504" y="2389"/>
                    </a:lnTo>
                    <a:lnTo>
                      <a:pt x="504" y="598"/>
                    </a:lnTo>
                    <a:close/>
                    <a:moveTo>
                      <a:pt x="2118" y="201"/>
                    </a:moveTo>
                    <a:lnTo>
                      <a:pt x="2118" y="501"/>
                    </a:lnTo>
                    <a:lnTo>
                      <a:pt x="2119" y="525"/>
                    </a:lnTo>
                    <a:lnTo>
                      <a:pt x="2124" y="554"/>
                    </a:lnTo>
                    <a:lnTo>
                      <a:pt x="2132" y="582"/>
                    </a:lnTo>
                    <a:lnTo>
                      <a:pt x="2142" y="613"/>
                    </a:lnTo>
                    <a:lnTo>
                      <a:pt x="2155" y="643"/>
                    </a:lnTo>
                    <a:lnTo>
                      <a:pt x="2169" y="673"/>
                    </a:lnTo>
                    <a:lnTo>
                      <a:pt x="2187" y="700"/>
                    </a:lnTo>
                    <a:lnTo>
                      <a:pt x="2205" y="727"/>
                    </a:lnTo>
                    <a:lnTo>
                      <a:pt x="2226" y="749"/>
                    </a:lnTo>
                    <a:lnTo>
                      <a:pt x="2247" y="769"/>
                    </a:lnTo>
                    <a:lnTo>
                      <a:pt x="2270" y="783"/>
                    </a:lnTo>
                    <a:lnTo>
                      <a:pt x="2294" y="793"/>
                    </a:lnTo>
                    <a:lnTo>
                      <a:pt x="2319" y="796"/>
                    </a:lnTo>
                    <a:lnTo>
                      <a:pt x="2622" y="796"/>
                    </a:lnTo>
                    <a:lnTo>
                      <a:pt x="2118" y="201"/>
                    </a:lnTo>
                    <a:close/>
                    <a:moveTo>
                      <a:pt x="907" y="199"/>
                    </a:moveTo>
                    <a:lnTo>
                      <a:pt x="873" y="203"/>
                    </a:lnTo>
                    <a:lnTo>
                      <a:pt x="839" y="213"/>
                    </a:lnTo>
                    <a:lnTo>
                      <a:pt x="808" y="228"/>
                    </a:lnTo>
                    <a:lnTo>
                      <a:pt x="780" y="248"/>
                    </a:lnTo>
                    <a:lnTo>
                      <a:pt x="756" y="274"/>
                    </a:lnTo>
                    <a:lnTo>
                      <a:pt x="735" y="301"/>
                    </a:lnTo>
                    <a:lnTo>
                      <a:pt x="720" y="332"/>
                    </a:lnTo>
                    <a:lnTo>
                      <a:pt x="709" y="364"/>
                    </a:lnTo>
                    <a:lnTo>
                      <a:pt x="706" y="398"/>
                    </a:lnTo>
                    <a:lnTo>
                      <a:pt x="706" y="2389"/>
                    </a:lnTo>
                    <a:lnTo>
                      <a:pt x="709" y="2422"/>
                    </a:lnTo>
                    <a:lnTo>
                      <a:pt x="720" y="2455"/>
                    </a:lnTo>
                    <a:lnTo>
                      <a:pt x="735" y="2486"/>
                    </a:lnTo>
                    <a:lnTo>
                      <a:pt x="756" y="2514"/>
                    </a:lnTo>
                    <a:lnTo>
                      <a:pt x="780" y="2538"/>
                    </a:lnTo>
                    <a:lnTo>
                      <a:pt x="808" y="2560"/>
                    </a:lnTo>
                    <a:lnTo>
                      <a:pt x="839" y="2575"/>
                    </a:lnTo>
                    <a:lnTo>
                      <a:pt x="873" y="2585"/>
                    </a:lnTo>
                    <a:lnTo>
                      <a:pt x="907" y="2588"/>
                    </a:lnTo>
                    <a:lnTo>
                      <a:pt x="2420" y="2588"/>
                    </a:lnTo>
                    <a:lnTo>
                      <a:pt x="2455" y="2585"/>
                    </a:lnTo>
                    <a:lnTo>
                      <a:pt x="2488" y="2575"/>
                    </a:lnTo>
                    <a:lnTo>
                      <a:pt x="2519" y="2560"/>
                    </a:lnTo>
                    <a:lnTo>
                      <a:pt x="2547" y="2538"/>
                    </a:lnTo>
                    <a:lnTo>
                      <a:pt x="2572" y="2514"/>
                    </a:lnTo>
                    <a:lnTo>
                      <a:pt x="2593" y="2486"/>
                    </a:lnTo>
                    <a:lnTo>
                      <a:pt x="2608" y="2455"/>
                    </a:lnTo>
                    <a:lnTo>
                      <a:pt x="2618" y="2422"/>
                    </a:lnTo>
                    <a:lnTo>
                      <a:pt x="2622" y="2389"/>
                    </a:lnTo>
                    <a:lnTo>
                      <a:pt x="2622" y="996"/>
                    </a:lnTo>
                    <a:lnTo>
                      <a:pt x="2319" y="996"/>
                    </a:lnTo>
                    <a:lnTo>
                      <a:pt x="2270" y="992"/>
                    </a:lnTo>
                    <a:lnTo>
                      <a:pt x="2222" y="982"/>
                    </a:lnTo>
                    <a:lnTo>
                      <a:pt x="2176" y="967"/>
                    </a:lnTo>
                    <a:lnTo>
                      <a:pt x="2133" y="947"/>
                    </a:lnTo>
                    <a:lnTo>
                      <a:pt x="2092" y="921"/>
                    </a:lnTo>
                    <a:lnTo>
                      <a:pt x="2055" y="892"/>
                    </a:lnTo>
                    <a:lnTo>
                      <a:pt x="2020" y="857"/>
                    </a:lnTo>
                    <a:lnTo>
                      <a:pt x="1990" y="821"/>
                    </a:lnTo>
                    <a:lnTo>
                      <a:pt x="1964" y="781"/>
                    </a:lnTo>
                    <a:lnTo>
                      <a:pt x="1943" y="738"/>
                    </a:lnTo>
                    <a:lnTo>
                      <a:pt x="1929" y="693"/>
                    </a:lnTo>
                    <a:lnTo>
                      <a:pt x="1919" y="646"/>
                    </a:lnTo>
                    <a:lnTo>
                      <a:pt x="1915" y="600"/>
                    </a:lnTo>
                    <a:lnTo>
                      <a:pt x="1915" y="597"/>
                    </a:lnTo>
                    <a:lnTo>
                      <a:pt x="1915" y="585"/>
                    </a:lnTo>
                    <a:lnTo>
                      <a:pt x="1915" y="569"/>
                    </a:lnTo>
                    <a:lnTo>
                      <a:pt x="1915" y="547"/>
                    </a:lnTo>
                    <a:lnTo>
                      <a:pt x="1915" y="518"/>
                    </a:lnTo>
                    <a:lnTo>
                      <a:pt x="1915" y="486"/>
                    </a:lnTo>
                    <a:lnTo>
                      <a:pt x="1915" y="447"/>
                    </a:lnTo>
                    <a:lnTo>
                      <a:pt x="1915" y="405"/>
                    </a:lnTo>
                    <a:lnTo>
                      <a:pt x="1915" y="358"/>
                    </a:lnTo>
                    <a:lnTo>
                      <a:pt x="1915" y="308"/>
                    </a:lnTo>
                    <a:lnTo>
                      <a:pt x="1915" y="255"/>
                    </a:lnTo>
                    <a:lnTo>
                      <a:pt x="1915" y="199"/>
                    </a:lnTo>
                    <a:lnTo>
                      <a:pt x="907" y="199"/>
                    </a:lnTo>
                    <a:close/>
                    <a:moveTo>
                      <a:pt x="907" y="0"/>
                    </a:moveTo>
                    <a:lnTo>
                      <a:pt x="2118" y="0"/>
                    </a:lnTo>
                    <a:lnTo>
                      <a:pt x="2823" y="798"/>
                    </a:lnTo>
                    <a:lnTo>
                      <a:pt x="2823" y="2389"/>
                    </a:lnTo>
                    <a:lnTo>
                      <a:pt x="2820" y="2436"/>
                    </a:lnTo>
                    <a:lnTo>
                      <a:pt x="2810" y="2482"/>
                    </a:lnTo>
                    <a:lnTo>
                      <a:pt x="2795" y="2527"/>
                    </a:lnTo>
                    <a:lnTo>
                      <a:pt x="2773" y="2570"/>
                    </a:lnTo>
                    <a:lnTo>
                      <a:pt x="2748" y="2611"/>
                    </a:lnTo>
                    <a:lnTo>
                      <a:pt x="2718" y="2647"/>
                    </a:lnTo>
                    <a:lnTo>
                      <a:pt x="2684" y="2682"/>
                    </a:lnTo>
                    <a:lnTo>
                      <a:pt x="2646" y="2711"/>
                    </a:lnTo>
                    <a:lnTo>
                      <a:pt x="2605" y="2738"/>
                    </a:lnTo>
                    <a:lnTo>
                      <a:pt x="2562" y="2758"/>
                    </a:lnTo>
                    <a:lnTo>
                      <a:pt x="2515" y="2774"/>
                    </a:lnTo>
                    <a:lnTo>
                      <a:pt x="2468" y="2784"/>
                    </a:lnTo>
                    <a:lnTo>
                      <a:pt x="2420" y="2787"/>
                    </a:lnTo>
                    <a:lnTo>
                      <a:pt x="2319" y="2787"/>
                    </a:lnTo>
                    <a:lnTo>
                      <a:pt x="2315" y="2835"/>
                    </a:lnTo>
                    <a:lnTo>
                      <a:pt x="2306" y="2880"/>
                    </a:lnTo>
                    <a:lnTo>
                      <a:pt x="2291" y="2925"/>
                    </a:lnTo>
                    <a:lnTo>
                      <a:pt x="2270" y="2968"/>
                    </a:lnTo>
                    <a:lnTo>
                      <a:pt x="2244" y="3009"/>
                    </a:lnTo>
                    <a:lnTo>
                      <a:pt x="2213" y="3046"/>
                    </a:lnTo>
                    <a:lnTo>
                      <a:pt x="2179" y="3080"/>
                    </a:lnTo>
                    <a:lnTo>
                      <a:pt x="2142" y="3110"/>
                    </a:lnTo>
                    <a:lnTo>
                      <a:pt x="2101" y="3136"/>
                    </a:lnTo>
                    <a:lnTo>
                      <a:pt x="2058" y="3157"/>
                    </a:lnTo>
                    <a:lnTo>
                      <a:pt x="2012" y="3173"/>
                    </a:lnTo>
                    <a:lnTo>
                      <a:pt x="1964" y="3183"/>
                    </a:lnTo>
                    <a:lnTo>
                      <a:pt x="1915" y="3186"/>
                    </a:lnTo>
                    <a:lnTo>
                      <a:pt x="403" y="3186"/>
                    </a:lnTo>
                    <a:lnTo>
                      <a:pt x="355" y="3183"/>
                    </a:lnTo>
                    <a:lnTo>
                      <a:pt x="307" y="3173"/>
                    </a:lnTo>
                    <a:lnTo>
                      <a:pt x="262" y="3157"/>
                    </a:lnTo>
                    <a:lnTo>
                      <a:pt x="219" y="3136"/>
                    </a:lnTo>
                    <a:lnTo>
                      <a:pt x="177" y="3110"/>
                    </a:lnTo>
                    <a:lnTo>
                      <a:pt x="139" y="3080"/>
                    </a:lnTo>
                    <a:lnTo>
                      <a:pt x="105" y="3046"/>
                    </a:lnTo>
                    <a:lnTo>
                      <a:pt x="75" y="3009"/>
                    </a:lnTo>
                    <a:lnTo>
                      <a:pt x="49" y="2968"/>
                    </a:lnTo>
                    <a:lnTo>
                      <a:pt x="29" y="2925"/>
                    </a:lnTo>
                    <a:lnTo>
                      <a:pt x="13" y="2880"/>
                    </a:lnTo>
                    <a:lnTo>
                      <a:pt x="4" y="2835"/>
                    </a:lnTo>
                    <a:lnTo>
                      <a:pt x="0" y="2787"/>
                    </a:lnTo>
                    <a:lnTo>
                      <a:pt x="0" y="796"/>
                    </a:lnTo>
                    <a:lnTo>
                      <a:pt x="3" y="749"/>
                    </a:lnTo>
                    <a:lnTo>
                      <a:pt x="12" y="703"/>
                    </a:lnTo>
                    <a:lnTo>
                      <a:pt x="27" y="659"/>
                    </a:lnTo>
                    <a:lnTo>
                      <a:pt x="46" y="616"/>
                    </a:lnTo>
                    <a:lnTo>
                      <a:pt x="70" y="576"/>
                    </a:lnTo>
                    <a:lnTo>
                      <a:pt x="99" y="540"/>
                    </a:lnTo>
                    <a:lnTo>
                      <a:pt x="131" y="505"/>
                    </a:lnTo>
                    <a:lnTo>
                      <a:pt x="167" y="475"/>
                    </a:lnTo>
                    <a:lnTo>
                      <a:pt x="206" y="450"/>
                    </a:lnTo>
                    <a:lnTo>
                      <a:pt x="248" y="430"/>
                    </a:lnTo>
                    <a:lnTo>
                      <a:pt x="293" y="413"/>
                    </a:lnTo>
                    <a:lnTo>
                      <a:pt x="339" y="404"/>
                    </a:lnTo>
                    <a:lnTo>
                      <a:pt x="388" y="401"/>
                    </a:lnTo>
                    <a:lnTo>
                      <a:pt x="504" y="398"/>
                    </a:lnTo>
                    <a:lnTo>
                      <a:pt x="508" y="351"/>
                    </a:lnTo>
                    <a:lnTo>
                      <a:pt x="518" y="305"/>
                    </a:lnTo>
                    <a:lnTo>
                      <a:pt x="533" y="261"/>
                    </a:lnTo>
                    <a:lnTo>
                      <a:pt x="554" y="218"/>
                    </a:lnTo>
                    <a:lnTo>
                      <a:pt x="579" y="177"/>
                    </a:lnTo>
                    <a:lnTo>
                      <a:pt x="609" y="139"/>
                    </a:lnTo>
                    <a:lnTo>
                      <a:pt x="643" y="106"/>
                    </a:lnTo>
                    <a:lnTo>
                      <a:pt x="681" y="75"/>
                    </a:lnTo>
                    <a:lnTo>
                      <a:pt x="723" y="50"/>
                    </a:lnTo>
                    <a:lnTo>
                      <a:pt x="766" y="28"/>
                    </a:lnTo>
                    <a:lnTo>
                      <a:pt x="811" y="13"/>
                    </a:lnTo>
                    <a:lnTo>
                      <a:pt x="859" y="3"/>
                    </a:lnTo>
                    <a:lnTo>
                      <a:pt x="907" y="0"/>
                    </a:lnTo>
                    <a:close/>
                  </a:path>
                </a:pathLst>
              </a:custGeom>
              <a:solidFill>
                <a:schemeClr val="bg1"/>
              </a:solid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11" name="iS1ide-Freeform 10">
                <a:extLst>
                  <a:ext uri="{FF2B5EF4-FFF2-40B4-BE49-F238E27FC236}">
                    <a16:creationId xmlns:a16="http://schemas.microsoft.com/office/drawing/2014/main" id="{1E71DDEB-383C-47B3-8392-D78D190A56E1}"/>
                  </a:ext>
                </a:extLst>
              </p:cNvPr>
              <p:cNvSpPr>
                <a:spLocks/>
              </p:cNvSpPr>
              <p:nvPr/>
            </p:nvSpPr>
            <p:spPr bwMode="auto">
              <a:xfrm>
                <a:off x="2512206" y="3255012"/>
                <a:ext cx="1584854" cy="1583402"/>
              </a:xfrm>
              <a:custGeom>
                <a:avLst/>
                <a:gdLst>
                  <a:gd name="T0" fmla="*/ 1033 w 1112"/>
                  <a:gd name="T1" fmla="*/ 458 h 1111"/>
                  <a:gd name="T2" fmla="*/ 966 w 1112"/>
                  <a:gd name="T3" fmla="*/ 480 h 1111"/>
                  <a:gd name="T4" fmla="*/ 916 w 1112"/>
                  <a:gd name="T5" fmla="*/ 449 h 1111"/>
                  <a:gd name="T6" fmla="*/ 916 w 1112"/>
                  <a:gd name="T7" fmla="*/ 444 h 1111"/>
                  <a:gd name="T8" fmla="*/ 916 w 1112"/>
                  <a:gd name="T9" fmla="*/ 196 h 1111"/>
                  <a:gd name="T10" fmla="*/ 869 w 1112"/>
                  <a:gd name="T11" fmla="*/ 196 h 1111"/>
                  <a:gd name="T12" fmla="*/ 869 w 1112"/>
                  <a:gd name="T13" fmla="*/ 196 h 1111"/>
                  <a:gd name="T14" fmla="*/ 649 w 1112"/>
                  <a:gd name="T15" fmla="*/ 196 h 1111"/>
                  <a:gd name="T16" fmla="*/ 642 w 1112"/>
                  <a:gd name="T17" fmla="*/ 196 h 1111"/>
                  <a:gd name="T18" fmla="*/ 645 w 1112"/>
                  <a:gd name="T19" fmla="*/ 196 h 1111"/>
                  <a:gd name="T20" fmla="*/ 613 w 1112"/>
                  <a:gd name="T21" fmla="*/ 146 h 1111"/>
                  <a:gd name="T22" fmla="*/ 635 w 1112"/>
                  <a:gd name="T23" fmla="*/ 78 h 1111"/>
                  <a:gd name="T24" fmla="*/ 547 w 1112"/>
                  <a:gd name="T25" fmla="*/ 0 h 1111"/>
                  <a:gd name="T26" fmla="*/ 459 w 1112"/>
                  <a:gd name="T27" fmla="*/ 78 h 1111"/>
                  <a:gd name="T28" fmla="*/ 481 w 1112"/>
                  <a:gd name="T29" fmla="*/ 146 h 1111"/>
                  <a:gd name="T30" fmla="*/ 449 w 1112"/>
                  <a:gd name="T31" fmla="*/ 196 h 1111"/>
                  <a:gd name="T32" fmla="*/ 444 w 1112"/>
                  <a:gd name="T33" fmla="*/ 196 h 1111"/>
                  <a:gd name="T34" fmla="*/ 354 w 1112"/>
                  <a:gd name="T35" fmla="*/ 196 h 1111"/>
                  <a:gd name="T36" fmla="*/ 354 w 1112"/>
                  <a:gd name="T37" fmla="*/ 196 h 1111"/>
                  <a:gd name="T38" fmla="*/ 196 w 1112"/>
                  <a:gd name="T39" fmla="*/ 196 h 1111"/>
                  <a:gd name="T40" fmla="*/ 196 w 1112"/>
                  <a:gd name="T41" fmla="*/ 444 h 1111"/>
                  <a:gd name="T42" fmla="*/ 196 w 1112"/>
                  <a:gd name="T43" fmla="*/ 448 h 1111"/>
                  <a:gd name="T44" fmla="*/ 146 w 1112"/>
                  <a:gd name="T45" fmla="*/ 480 h 1111"/>
                  <a:gd name="T46" fmla="*/ 79 w 1112"/>
                  <a:gd name="T47" fmla="*/ 458 h 1111"/>
                  <a:gd name="T48" fmla="*/ 0 w 1112"/>
                  <a:gd name="T49" fmla="*/ 546 h 1111"/>
                  <a:gd name="T50" fmla="*/ 79 w 1112"/>
                  <a:gd name="T51" fmla="*/ 634 h 1111"/>
                  <a:gd name="T52" fmla="*/ 146 w 1112"/>
                  <a:gd name="T53" fmla="*/ 612 h 1111"/>
                  <a:gd name="T54" fmla="*/ 196 w 1112"/>
                  <a:gd name="T55" fmla="*/ 644 h 1111"/>
                  <a:gd name="T56" fmla="*/ 196 w 1112"/>
                  <a:gd name="T57" fmla="*/ 641 h 1111"/>
                  <a:gd name="T58" fmla="*/ 196 w 1112"/>
                  <a:gd name="T59" fmla="*/ 648 h 1111"/>
                  <a:gd name="T60" fmla="*/ 196 w 1112"/>
                  <a:gd name="T61" fmla="*/ 915 h 1111"/>
                  <a:gd name="T62" fmla="*/ 240 w 1112"/>
                  <a:gd name="T63" fmla="*/ 915 h 1111"/>
                  <a:gd name="T64" fmla="*/ 445 w 1112"/>
                  <a:gd name="T65" fmla="*/ 915 h 1111"/>
                  <a:gd name="T66" fmla="*/ 452 w 1112"/>
                  <a:gd name="T67" fmla="*/ 915 h 1111"/>
                  <a:gd name="T68" fmla="*/ 449 w 1112"/>
                  <a:gd name="T69" fmla="*/ 915 h 1111"/>
                  <a:gd name="T70" fmla="*/ 481 w 1112"/>
                  <a:gd name="T71" fmla="*/ 965 h 1111"/>
                  <a:gd name="T72" fmla="*/ 459 w 1112"/>
                  <a:gd name="T73" fmla="*/ 1032 h 1111"/>
                  <a:gd name="T74" fmla="*/ 547 w 1112"/>
                  <a:gd name="T75" fmla="*/ 1111 h 1111"/>
                  <a:gd name="T76" fmla="*/ 635 w 1112"/>
                  <a:gd name="T77" fmla="*/ 1032 h 1111"/>
                  <a:gd name="T78" fmla="*/ 613 w 1112"/>
                  <a:gd name="T79" fmla="*/ 965 h 1111"/>
                  <a:gd name="T80" fmla="*/ 645 w 1112"/>
                  <a:gd name="T81" fmla="*/ 915 h 1111"/>
                  <a:gd name="T82" fmla="*/ 650 w 1112"/>
                  <a:gd name="T83" fmla="*/ 915 h 1111"/>
                  <a:gd name="T84" fmla="*/ 758 w 1112"/>
                  <a:gd name="T85" fmla="*/ 915 h 1111"/>
                  <a:gd name="T86" fmla="*/ 758 w 1112"/>
                  <a:gd name="T87" fmla="*/ 915 h 1111"/>
                  <a:gd name="T88" fmla="*/ 861 w 1112"/>
                  <a:gd name="T89" fmla="*/ 915 h 1111"/>
                  <a:gd name="T90" fmla="*/ 916 w 1112"/>
                  <a:gd name="T91" fmla="*/ 915 h 1111"/>
                  <a:gd name="T92" fmla="*/ 916 w 1112"/>
                  <a:gd name="T93" fmla="*/ 648 h 1111"/>
                  <a:gd name="T94" fmla="*/ 916 w 1112"/>
                  <a:gd name="T95" fmla="*/ 641 h 1111"/>
                  <a:gd name="T96" fmla="*/ 916 w 1112"/>
                  <a:gd name="T97" fmla="*/ 644 h 1111"/>
                  <a:gd name="T98" fmla="*/ 966 w 1112"/>
                  <a:gd name="T99" fmla="*/ 612 h 1111"/>
                  <a:gd name="T100" fmla="*/ 1033 w 1112"/>
                  <a:gd name="T101" fmla="*/ 634 h 1111"/>
                  <a:gd name="T102" fmla="*/ 1112 w 1112"/>
                  <a:gd name="T103" fmla="*/ 546 h 1111"/>
                  <a:gd name="T104" fmla="*/ 1033 w 1112"/>
                  <a:gd name="T105" fmla="*/ 458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2" h="1111">
                    <a:moveTo>
                      <a:pt x="1033" y="458"/>
                    </a:moveTo>
                    <a:cubicBezTo>
                      <a:pt x="1011" y="458"/>
                      <a:pt x="966" y="480"/>
                      <a:pt x="966" y="480"/>
                    </a:cubicBezTo>
                    <a:cubicBezTo>
                      <a:pt x="940" y="493"/>
                      <a:pt x="918" y="479"/>
                      <a:pt x="916" y="449"/>
                    </a:cubicBezTo>
                    <a:cubicBezTo>
                      <a:pt x="916" y="444"/>
                      <a:pt x="916" y="444"/>
                      <a:pt x="916" y="444"/>
                    </a:cubicBezTo>
                    <a:cubicBezTo>
                      <a:pt x="916" y="196"/>
                      <a:pt x="916" y="196"/>
                      <a:pt x="916" y="196"/>
                    </a:cubicBezTo>
                    <a:cubicBezTo>
                      <a:pt x="869" y="196"/>
                      <a:pt x="869" y="196"/>
                      <a:pt x="869" y="196"/>
                    </a:cubicBezTo>
                    <a:cubicBezTo>
                      <a:pt x="869" y="196"/>
                      <a:pt x="869" y="196"/>
                      <a:pt x="869" y="196"/>
                    </a:cubicBezTo>
                    <a:cubicBezTo>
                      <a:pt x="649" y="196"/>
                      <a:pt x="649" y="196"/>
                      <a:pt x="649" y="196"/>
                    </a:cubicBezTo>
                    <a:cubicBezTo>
                      <a:pt x="645" y="196"/>
                      <a:pt x="643" y="196"/>
                      <a:pt x="642" y="196"/>
                    </a:cubicBezTo>
                    <a:cubicBezTo>
                      <a:pt x="642" y="196"/>
                      <a:pt x="643" y="196"/>
                      <a:pt x="645" y="196"/>
                    </a:cubicBezTo>
                    <a:cubicBezTo>
                      <a:pt x="614" y="194"/>
                      <a:pt x="600" y="172"/>
                      <a:pt x="613" y="146"/>
                    </a:cubicBezTo>
                    <a:cubicBezTo>
                      <a:pt x="613" y="146"/>
                      <a:pt x="635" y="101"/>
                      <a:pt x="635" y="78"/>
                    </a:cubicBezTo>
                    <a:cubicBezTo>
                      <a:pt x="635" y="35"/>
                      <a:pt x="595" y="0"/>
                      <a:pt x="547" y="0"/>
                    </a:cubicBezTo>
                    <a:cubicBezTo>
                      <a:pt x="498" y="0"/>
                      <a:pt x="459" y="35"/>
                      <a:pt x="459" y="78"/>
                    </a:cubicBezTo>
                    <a:cubicBezTo>
                      <a:pt x="459" y="101"/>
                      <a:pt x="481" y="146"/>
                      <a:pt x="481" y="146"/>
                    </a:cubicBezTo>
                    <a:cubicBezTo>
                      <a:pt x="494" y="172"/>
                      <a:pt x="479" y="194"/>
                      <a:pt x="449" y="196"/>
                    </a:cubicBezTo>
                    <a:cubicBezTo>
                      <a:pt x="444" y="196"/>
                      <a:pt x="444" y="196"/>
                      <a:pt x="444" y="196"/>
                    </a:cubicBezTo>
                    <a:cubicBezTo>
                      <a:pt x="354" y="196"/>
                      <a:pt x="354" y="196"/>
                      <a:pt x="354" y="196"/>
                    </a:cubicBezTo>
                    <a:cubicBezTo>
                      <a:pt x="354" y="196"/>
                      <a:pt x="354" y="196"/>
                      <a:pt x="354" y="196"/>
                    </a:cubicBezTo>
                    <a:cubicBezTo>
                      <a:pt x="196" y="196"/>
                      <a:pt x="196" y="196"/>
                      <a:pt x="196" y="196"/>
                    </a:cubicBezTo>
                    <a:cubicBezTo>
                      <a:pt x="196" y="444"/>
                      <a:pt x="196" y="444"/>
                      <a:pt x="196" y="444"/>
                    </a:cubicBezTo>
                    <a:cubicBezTo>
                      <a:pt x="196" y="448"/>
                      <a:pt x="196" y="448"/>
                      <a:pt x="196" y="448"/>
                    </a:cubicBezTo>
                    <a:cubicBezTo>
                      <a:pt x="194" y="479"/>
                      <a:pt x="172" y="493"/>
                      <a:pt x="146" y="480"/>
                    </a:cubicBezTo>
                    <a:cubicBezTo>
                      <a:pt x="146" y="480"/>
                      <a:pt x="101" y="458"/>
                      <a:pt x="79" y="458"/>
                    </a:cubicBezTo>
                    <a:cubicBezTo>
                      <a:pt x="35" y="458"/>
                      <a:pt x="0" y="498"/>
                      <a:pt x="0" y="546"/>
                    </a:cubicBezTo>
                    <a:cubicBezTo>
                      <a:pt x="0" y="595"/>
                      <a:pt x="35" y="634"/>
                      <a:pt x="79" y="634"/>
                    </a:cubicBezTo>
                    <a:cubicBezTo>
                      <a:pt x="101" y="634"/>
                      <a:pt x="146" y="612"/>
                      <a:pt x="146" y="612"/>
                    </a:cubicBezTo>
                    <a:cubicBezTo>
                      <a:pt x="172" y="599"/>
                      <a:pt x="194" y="614"/>
                      <a:pt x="196" y="644"/>
                    </a:cubicBezTo>
                    <a:cubicBezTo>
                      <a:pt x="196" y="643"/>
                      <a:pt x="196" y="642"/>
                      <a:pt x="196" y="641"/>
                    </a:cubicBezTo>
                    <a:cubicBezTo>
                      <a:pt x="196" y="642"/>
                      <a:pt x="196" y="645"/>
                      <a:pt x="196" y="648"/>
                    </a:cubicBezTo>
                    <a:cubicBezTo>
                      <a:pt x="196" y="915"/>
                      <a:pt x="196" y="915"/>
                      <a:pt x="196" y="915"/>
                    </a:cubicBezTo>
                    <a:cubicBezTo>
                      <a:pt x="196" y="915"/>
                      <a:pt x="224" y="915"/>
                      <a:pt x="240" y="915"/>
                    </a:cubicBezTo>
                    <a:cubicBezTo>
                      <a:pt x="445" y="915"/>
                      <a:pt x="445" y="915"/>
                      <a:pt x="445" y="915"/>
                    </a:cubicBezTo>
                    <a:cubicBezTo>
                      <a:pt x="448" y="915"/>
                      <a:pt x="451" y="915"/>
                      <a:pt x="452" y="915"/>
                    </a:cubicBezTo>
                    <a:cubicBezTo>
                      <a:pt x="451" y="915"/>
                      <a:pt x="450" y="915"/>
                      <a:pt x="449" y="915"/>
                    </a:cubicBezTo>
                    <a:cubicBezTo>
                      <a:pt x="479" y="917"/>
                      <a:pt x="494" y="939"/>
                      <a:pt x="481" y="965"/>
                    </a:cubicBezTo>
                    <a:cubicBezTo>
                      <a:pt x="481" y="965"/>
                      <a:pt x="459" y="1010"/>
                      <a:pt x="459" y="1032"/>
                    </a:cubicBezTo>
                    <a:cubicBezTo>
                      <a:pt x="459" y="1076"/>
                      <a:pt x="498" y="1111"/>
                      <a:pt x="547" y="1111"/>
                    </a:cubicBezTo>
                    <a:cubicBezTo>
                      <a:pt x="595" y="1111"/>
                      <a:pt x="635" y="1076"/>
                      <a:pt x="635" y="1032"/>
                    </a:cubicBezTo>
                    <a:cubicBezTo>
                      <a:pt x="635" y="1010"/>
                      <a:pt x="613" y="965"/>
                      <a:pt x="613" y="965"/>
                    </a:cubicBezTo>
                    <a:cubicBezTo>
                      <a:pt x="600" y="939"/>
                      <a:pt x="614" y="917"/>
                      <a:pt x="645" y="915"/>
                    </a:cubicBezTo>
                    <a:cubicBezTo>
                      <a:pt x="650" y="915"/>
                      <a:pt x="650" y="915"/>
                      <a:pt x="650" y="915"/>
                    </a:cubicBezTo>
                    <a:cubicBezTo>
                      <a:pt x="758" y="915"/>
                      <a:pt x="758" y="915"/>
                      <a:pt x="758" y="915"/>
                    </a:cubicBezTo>
                    <a:cubicBezTo>
                      <a:pt x="758" y="915"/>
                      <a:pt x="758" y="915"/>
                      <a:pt x="758" y="915"/>
                    </a:cubicBezTo>
                    <a:cubicBezTo>
                      <a:pt x="861" y="915"/>
                      <a:pt x="861" y="915"/>
                      <a:pt x="861" y="915"/>
                    </a:cubicBezTo>
                    <a:cubicBezTo>
                      <a:pt x="865" y="915"/>
                      <a:pt x="916" y="915"/>
                      <a:pt x="916" y="915"/>
                    </a:cubicBezTo>
                    <a:cubicBezTo>
                      <a:pt x="916" y="648"/>
                      <a:pt x="916" y="648"/>
                      <a:pt x="916" y="648"/>
                    </a:cubicBezTo>
                    <a:cubicBezTo>
                      <a:pt x="916" y="645"/>
                      <a:pt x="916" y="643"/>
                      <a:pt x="916" y="641"/>
                    </a:cubicBezTo>
                    <a:cubicBezTo>
                      <a:pt x="916" y="642"/>
                      <a:pt x="916" y="643"/>
                      <a:pt x="916" y="644"/>
                    </a:cubicBezTo>
                    <a:cubicBezTo>
                      <a:pt x="918" y="614"/>
                      <a:pt x="940" y="600"/>
                      <a:pt x="966" y="612"/>
                    </a:cubicBezTo>
                    <a:cubicBezTo>
                      <a:pt x="966" y="612"/>
                      <a:pt x="1011" y="634"/>
                      <a:pt x="1033" y="634"/>
                    </a:cubicBezTo>
                    <a:cubicBezTo>
                      <a:pt x="1077" y="634"/>
                      <a:pt x="1112" y="595"/>
                      <a:pt x="1112" y="546"/>
                    </a:cubicBezTo>
                    <a:cubicBezTo>
                      <a:pt x="1112" y="498"/>
                      <a:pt x="1077" y="458"/>
                      <a:pt x="1033" y="458"/>
                    </a:cubicBezTo>
                    <a:close/>
                  </a:path>
                </a:pathLst>
              </a:custGeom>
              <a:solidFill>
                <a:schemeClr val="accent5"/>
              </a:solidFill>
              <a:ln>
                <a:noFill/>
              </a:ln>
            </p:spPr>
            <p:txBody>
              <a:bodyPr anchor="ctr"/>
              <a:lstStyle/>
              <a:p>
                <a:pPr algn="ctr" defTabSz="609585"/>
                <a:endParaRPr sz="2400">
                  <a:solidFill>
                    <a:prstClr val="black"/>
                  </a:solidFill>
                  <a:latin typeface="微软雅黑"/>
                  <a:ea typeface="微软雅黑"/>
                </a:endParaRPr>
              </a:p>
            </p:txBody>
          </p:sp>
          <p:sp>
            <p:nvSpPr>
              <p:cNvPr id="12" name="iS1ide-Freeform 11">
                <a:extLst>
                  <a:ext uri="{FF2B5EF4-FFF2-40B4-BE49-F238E27FC236}">
                    <a16:creationId xmlns:a16="http://schemas.microsoft.com/office/drawing/2014/main" id="{3DFB0A81-268D-4569-B4D0-AC087F9CA0A5}"/>
                  </a:ext>
                </a:extLst>
              </p:cNvPr>
              <p:cNvSpPr>
                <a:spLocks/>
              </p:cNvSpPr>
              <p:nvPr/>
            </p:nvSpPr>
            <p:spPr bwMode="auto">
              <a:xfrm>
                <a:off x="3186237" y="3935395"/>
                <a:ext cx="254307" cy="222637"/>
              </a:xfrm>
              <a:custGeom>
                <a:avLst/>
                <a:gdLst>
                  <a:gd name="T0" fmla="*/ 1600 w 4014"/>
                  <a:gd name="T1" fmla="*/ 3102 h 3514"/>
                  <a:gd name="T2" fmla="*/ 1690 w 4014"/>
                  <a:gd name="T3" fmla="*/ 3172 h 3514"/>
                  <a:gd name="T4" fmla="*/ 2293 w 4014"/>
                  <a:gd name="T5" fmla="*/ 3178 h 3514"/>
                  <a:gd name="T6" fmla="*/ 2399 w 4014"/>
                  <a:gd name="T7" fmla="*/ 3125 h 3514"/>
                  <a:gd name="T8" fmla="*/ 2425 w 4014"/>
                  <a:gd name="T9" fmla="*/ 1171 h 3514"/>
                  <a:gd name="T10" fmla="*/ 2711 w 4014"/>
                  <a:gd name="T11" fmla="*/ 344 h 3514"/>
                  <a:gd name="T12" fmla="*/ 2601 w 4014"/>
                  <a:gd name="T13" fmla="*/ 416 h 3514"/>
                  <a:gd name="T14" fmla="*/ 2860 w 4014"/>
                  <a:gd name="T15" fmla="*/ 825 h 3514"/>
                  <a:gd name="T16" fmla="*/ 2985 w 4014"/>
                  <a:gd name="T17" fmla="*/ 733 h 3514"/>
                  <a:gd name="T18" fmla="*/ 3031 w 4014"/>
                  <a:gd name="T19" fmla="*/ 586 h 3514"/>
                  <a:gd name="T20" fmla="*/ 2985 w 4014"/>
                  <a:gd name="T21" fmla="*/ 438 h 3514"/>
                  <a:gd name="T22" fmla="*/ 2860 w 4014"/>
                  <a:gd name="T23" fmla="*/ 346 h 3514"/>
                  <a:gd name="T24" fmla="*/ 1193 w 4014"/>
                  <a:gd name="T25" fmla="*/ 337 h 3514"/>
                  <a:gd name="T26" fmla="*/ 1055 w 4014"/>
                  <a:gd name="T27" fmla="*/ 407 h 3514"/>
                  <a:gd name="T28" fmla="*/ 986 w 4014"/>
                  <a:gd name="T29" fmla="*/ 545 h 3514"/>
                  <a:gd name="T30" fmla="*/ 1009 w 4014"/>
                  <a:gd name="T31" fmla="*/ 700 h 3514"/>
                  <a:gd name="T32" fmla="*/ 1119 w 4014"/>
                  <a:gd name="T33" fmla="*/ 810 h 3514"/>
                  <a:gd name="T34" fmla="*/ 1743 w 4014"/>
                  <a:gd name="T35" fmla="*/ 837 h 3514"/>
                  <a:gd name="T36" fmla="*/ 1335 w 4014"/>
                  <a:gd name="T37" fmla="*/ 355 h 3514"/>
                  <a:gd name="T38" fmla="*/ 1233 w 4014"/>
                  <a:gd name="T39" fmla="*/ 0 h 3514"/>
                  <a:gd name="T40" fmla="*/ 1458 w 4014"/>
                  <a:gd name="T41" fmla="*/ 39 h 3514"/>
                  <a:gd name="T42" fmla="*/ 1636 w 4014"/>
                  <a:gd name="T43" fmla="*/ 159 h 3514"/>
                  <a:gd name="T44" fmla="*/ 2378 w 4014"/>
                  <a:gd name="T45" fmla="*/ 159 h 3514"/>
                  <a:gd name="T46" fmla="*/ 2556 w 4014"/>
                  <a:gd name="T47" fmla="*/ 39 h 3514"/>
                  <a:gd name="T48" fmla="*/ 2781 w 4014"/>
                  <a:gd name="T49" fmla="*/ 0 h 3514"/>
                  <a:gd name="T50" fmla="*/ 3006 w 4014"/>
                  <a:gd name="T51" fmla="*/ 43 h 3514"/>
                  <a:gd name="T52" fmla="*/ 3195 w 4014"/>
                  <a:gd name="T53" fmla="*/ 172 h 3514"/>
                  <a:gd name="T54" fmla="*/ 3323 w 4014"/>
                  <a:gd name="T55" fmla="*/ 361 h 3514"/>
                  <a:gd name="T56" fmla="*/ 3366 w 4014"/>
                  <a:gd name="T57" fmla="*/ 586 h 3514"/>
                  <a:gd name="T58" fmla="*/ 3323 w 4014"/>
                  <a:gd name="T59" fmla="*/ 811 h 3514"/>
                  <a:gd name="T60" fmla="*/ 3195 w 4014"/>
                  <a:gd name="T61" fmla="*/ 1001 h 3514"/>
                  <a:gd name="T62" fmla="*/ 3006 w 4014"/>
                  <a:gd name="T63" fmla="*/ 1128 h 3514"/>
                  <a:gd name="T64" fmla="*/ 2781 w 4014"/>
                  <a:gd name="T65" fmla="*/ 1171 h 3514"/>
                  <a:gd name="T66" fmla="*/ 3991 w 4014"/>
                  <a:gd name="T67" fmla="*/ 1195 h 3514"/>
                  <a:gd name="T68" fmla="*/ 4014 w 4014"/>
                  <a:gd name="T69" fmla="*/ 2092 h 3514"/>
                  <a:gd name="T70" fmla="*/ 3974 w 4014"/>
                  <a:gd name="T71" fmla="*/ 2165 h 3514"/>
                  <a:gd name="T72" fmla="*/ 3681 w 4014"/>
                  <a:gd name="T73" fmla="*/ 3264 h 3514"/>
                  <a:gd name="T74" fmla="*/ 3633 w 4014"/>
                  <a:gd name="T75" fmla="*/ 3411 h 3514"/>
                  <a:gd name="T76" fmla="*/ 3508 w 4014"/>
                  <a:gd name="T77" fmla="*/ 3503 h 3514"/>
                  <a:gd name="T78" fmla="*/ 545 w 4014"/>
                  <a:gd name="T79" fmla="*/ 3512 h 3514"/>
                  <a:gd name="T80" fmla="*/ 407 w 4014"/>
                  <a:gd name="T81" fmla="*/ 3442 h 3514"/>
                  <a:gd name="T82" fmla="*/ 338 w 4014"/>
                  <a:gd name="T83" fmla="*/ 3304 h 3514"/>
                  <a:gd name="T84" fmla="*/ 60 w 4014"/>
                  <a:gd name="T85" fmla="*/ 2173 h 3514"/>
                  <a:gd name="T86" fmla="*/ 2 w 4014"/>
                  <a:gd name="T87" fmla="*/ 2116 h 3514"/>
                  <a:gd name="T88" fmla="*/ 11 w 4014"/>
                  <a:gd name="T89" fmla="*/ 1212 h 3514"/>
                  <a:gd name="T90" fmla="*/ 83 w 4014"/>
                  <a:gd name="T91" fmla="*/ 1171 h 3514"/>
                  <a:gd name="T92" fmla="*/ 1062 w 4014"/>
                  <a:gd name="T93" fmla="*/ 1148 h 3514"/>
                  <a:gd name="T94" fmla="*/ 863 w 4014"/>
                  <a:gd name="T95" fmla="*/ 1040 h 3514"/>
                  <a:gd name="T96" fmla="*/ 716 w 4014"/>
                  <a:gd name="T97" fmla="*/ 862 h 3514"/>
                  <a:gd name="T98" fmla="*/ 650 w 4014"/>
                  <a:gd name="T99" fmla="*/ 646 h 3514"/>
                  <a:gd name="T100" fmla="*/ 673 w 4014"/>
                  <a:gd name="T101" fmla="*/ 414 h 3514"/>
                  <a:gd name="T102" fmla="*/ 779 w 4014"/>
                  <a:gd name="T103" fmla="*/ 215 h 3514"/>
                  <a:gd name="T104" fmla="*/ 957 w 4014"/>
                  <a:gd name="T105" fmla="*/ 67 h 3514"/>
                  <a:gd name="T106" fmla="*/ 1175 w 4014"/>
                  <a:gd name="T107" fmla="*/ 2 h 3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4" h="3514">
                    <a:moveTo>
                      <a:pt x="1589" y="1171"/>
                    </a:moveTo>
                    <a:lnTo>
                      <a:pt x="1589" y="3044"/>
                    </a:lnTo>
                    <a:lnTo>
                      <a:pt x="1592" y="3075"/>
                    </a:lnTo>
                    <a:lnTo>
                      <a:pt x="1600" y="3102"/>
                    </a:lnTo>
                    <a:lnTo>
                      <a:pt x="1615" y="3125"/>
                    </a:lnTo>
                    <a:lnTo>
                      <a:pt x="1636" y="3145"/>
                    </a:lnTo>
                    <a:lnTo>
                      <a:pt x="1662" y="3161"/>
                    </a:lnTo>
                    <a:lnTo>
                      <a:pt x="1690" y="3172"/>
                    </a:lnTo>
                    <a:lnTo>
                      <a:pt x="1722" y="3178"/>
                    </a:lnTo>
                    <a:lnTo>
                      <a:pt x="1756" y="3180"/>
                    </a:lnTo>
                    <a:lnTo>
                      <a:pt x="2258" y="3180"/>
                    </a:lnTo>
                    <a:lnTo>
                      <a:pt x="2293" y="3178"/>
                    </a:lnTo>
                    <a:lnTo>
                      <a:pt x="2324" y="3172"/>
                    </a:lnTo>
                    <a:lnTo>
                      <a:pt x="2353" y="3161"/>
                    </a:lnTo>
                    <a:lnTo>
                      <a:pt x="2378" y="3145"/>
                    </a:lnTo>
                    <a:lnTo>
                      <a:pt x="2399" y="3125"/>
                    </a:lnTo>
                    <a:lnTo>
                      <a:pt x="2414" y="3102"/>
                    </a:lnTo>
                    <a:lnTo>
                      <a:pt x="2423" y="3075"/>
                    </a:lnTo>
                    <a:lnTo>
                      <a:pt x="2425" y="3044"/>
                    </a:lnTo>
                    <a:lnTo>
                      <a:pt x="2425" y="1171"/>
                    </a:lnTo>
                    <a:lnTo>
                      <a:pt x="1589" y="1171"/>
                    </a:lnTo>
                    <a:close/>
                    <a:moveTo>
                      <a:pt x="2781" y="335"/>
                    </a:moveTo>
                    <a:lnTo>
                      <a:pt x="2744" y="337"/>
                    </a:lnTo>
                    <a:lnTo>
                      <a:pt x="2711" y="344"/>
                    </a:lnTo>
                    <a:lnTo>
                      <a:pt x="2679" y="355"/>
                    </a:lnTo>
                    <a:lnTo>
                      <a:pt x="2651" y="371"/>
                    </a:lnTo>
                    <a:lnTo>
                      <a:pt x="2624" y="391"/>
                    </a:lnTo>
                    <a:lnTo>
                      <a:pt x="2601" y="416"/>
                    </a:lnTo>
                    <a:lnTo>
                      <a:pt x="2274" y="837"/>
                    </a:lnTo>
                    <a:lnTo>
                      <a:pt x="2781" y="837"/>
                    </a:lnTo>
                    <a:lnTo>
                      <a:pt x="2822" y="834"/>
                    </a:lnTo>
                    <a:lnTo>
                      <a:pt x="2860" y="825"/>
                    </a:lnTo>
                    <a:lnTo>
                      <a:pt x="2895" y="810"/>
                    </a:lnTo>
                    <a:lnTo>
                      <a:pt x="2928" y="789"/>
                    </a:lnTo>
                    <a:lnTo>
                      <a:pt x="2959" y="764"/>
                    </a:lnTo>
                    <a:lnTo>
                      <a:pt x="2985" y="733"/>
                    </a:lnTo>
                    <a:lnTo>
                      <a:pt x="3006" y="700"/>
                    </a:lnTo>
                    <a:lnTo>
                      <a:pt x="3020" y="664"/>
                    </a:lnTo>
                    <a:lnTo>
                      <a:pt x="3029" y="626"/>
                    </a:lnTo>
                    <a:lnTo>
                      <a:pt x="3031" y="586"/>
                    </a:lnTo>
                    <a:lnTo>
                      <a:pt x="3029" y="545"/>
                    </a:lnTo>
                    <a:lnTo>
                      <a:pt x="3020" y="507"/>
                    </a:lnTo>
                    <a:lnTo>
                      <a:pt x="3006" y="471"/>
                    </a:lnTo>
                    <a:lnTo>
                      <a:pt x="2985" y="438"/>
                    </a:lnTo>
                    <a:lnTo>
                      <a:pt x="2959" y="407"/>
                    </a:lnTo>
                    <a:lnTo>
                      <a:pt x="2928" y="382"/>
                    </a:lnTo>
                    <a:lnTo>
                      <a:pt x="2895" y="361"/>
                    </a:lnTo>
                    <a:lnTo>
                      <a:pt x="2860" y="346"/>
                    </a:lnTo>
                    <a:lnTo>
                      <a:pt x="2822" y="337"/>
                    </a:lnTo>
                    <a:lnTo>
                      <a:pt x="2781" y="335"/>
                    </a:lnTo>
                    <a:close/>
                    <a:moveTo>
                      <a:pt x="1233" y="335"/>
                    </a:moveTo>
                    <a:lnTo>
                      <a:pt x="1193" y="337"/>
                    </a:lnTo>
                    <a:lnTo>
                      <a:pt x="1155" y="346"/>
                    </a:lnTo>
                    <a:lnTo>
                      <a:pt x="1119" y="361"/>
                    </a:lnTo>
                    <a:lnTo>
                      <a:pt x="1086" y="382"/>
                    </a:lnTo>
                    <a:lnTo>
                      <a:pt x="1055" y="407"/>
                    </a:lnTo>
                    <a:lnTo>
                      <a:pt x="1030" y="438"/>
                    </a:lnTo>
                    <a:lnTo>
                      <a:pt x="1009" y="471"/>
                    </a:lnTo>
                    <a:lnTo>
                      <a:pt x="994" y="507"/>
                    </a:lnTo>
                    <a:lnTo>
                      <a:pt x="986" y="545"/>
                    </a:lnTo>
                    <a:lnTo>
                      <a:pt x="983" y="586"/>
                    </a:lnTo>
                    <a:lnTo>
                      <a:pt x="986" y="626"/>
                    </a:lnTo>
                    <a:lnTo>
                      <a:pt x="994" y="664"/>
                    </a:lnTo>
                    <a:lnTo>
                      <a:pt x="1009" y="700"/>
                    </a:lnTo>
                    <a:lnTo>
                      <a:pt x="1030" y="733"/>
                    </a:lnTo>
                    <a:lnTo>
                      <a:pt x="1055" y="764"/>
                    </a:lnTo>
                    <a:lnTo>
                      <a:pt x="1086" y="789"/>
                    </a:lnTo>
                    <a:lnTo>
                      <a:pt x="1119" y="810"/>
                    </a:lnTo>
                    <a:lnTo>
                      <a:pt x="1155" y="825"/>
                    </a:lnTo>
                    <a:lnTo>
                      <a:pt x="1193" y="834"/>
                    </a:lnTo>
                    <a:lnTo>
                      <a:pt x="1233" y="837"/>
                    </a:lnTo>
                    <a:lnTo>
                      <a:pt x="1743" y="837"/>
                    </a:lnTo>
                    <a:lnTo>
                      <a:pt x="1414" y="416"/>
                    </a:lnTo>
                    <a:lnTo>
                      <a:pt x="1391" y="391"/>
                    </a:lnTo>
                    <a:lnTo>
                      <a:pt x="1364" y="371"/>
                    </a:lnTo>
                    <a:lnTo>
                      <a:pt x="1335" y="355"/>
                    </a:lnTo>
                    <a:lnTo>
                      <a:pt x="1303" y="344"/>
                    </a:lnTo>
                    <a:lnTo>
                      <a:pt x="1270" y="337"/>
                    </a:lnTo>
                    <a:lnTo>
                      <a:pt x="1233" y="335"/>
                    </a:lnTo>
                    <a:close/>
                    <a:moveTo>
                      <a:pt x="1233" y="0"/>
                    </a:moveTo>
                    <a:lnTo>
                      <a:pt x="1295" y="2"/>
                    </a:lnTo>
                    <a:lnTo>
                      <a:pt x="1352" y="10"/>
                    </a:lnTo>
                    <a:lnTo>
                      <a:pt x="1406" y="22"/>
                    </a:lnTo>
                    <a:lnTo>
                      <a:pt x="1458" y="39"/>
                    </a:lnTo>
                    <a:lnTo>
                      <a:pt x="1507" y="62"/>
                    </a:lnTo>
                    <a:lnTo>
                      <a:pt x="1553" y="89"/>
                    </a:lnTo>
                    <a:lnTo>
                      <a:pt x="1595" y="121"/>
                    </a:lnTo>
                    <a:lnTo>
                      <a:pt x="1636" y="159"/>
                    </a:lnTo>
                    <a:lnTo>
                      <a:pt x="1673" y="201"/>
                    </a:lnTo>
                    <a:lnTo>
                      <a:pt x="2008" y="632"/>
                    </a:lnTo>
                    <a:lnTo>
                      <a:pt x="2342" y="201"/>
                    </a:lnTo>
                    <a:lnTo>
                      <a:pt x="2378" y="159"/>
                    </a:lnTo>
                    <a:lnTo>
                      <a:pt x="2419" y="121"/>
                    </a:lnTo>
                    <a:lnTo>
                      <a:pt x="2462" y="89"/>
                    </a:lnTo>
                    <a:lnTo>
                      <a:pt x="2507" y="62"/>
                    </a:lnTo>
                    <a:lnTo>
                      <a:pt x="2556" y="39"/>
                    </a:lnTo>
                    <a:lnTo>
                      <a:pt x="2608" y="22"/>
                    </a:lnTo>
                    <a:lnTo>
                      <a:pt x="2662" y="10"/>
                    </a:lnTo>
                    <a:lnTo>
                      <a:pt x="2720" y="2"/>
                    </a:lnTo>
                    <a:lnTo>
                      <a:pt x="2781" y="0"/>
                    </a:lnTo>
                    <a:lnTo>
                      <a:pt x="2841" y="2"/>
                    </a:lnTo>
                    <a:lnTo>
                      <a:pt x="2898" y="11"/>
                    </a:lnTo>
                    <a:lnTo>
                      <a:pt x="2953" y="24"/>
                    </a:lnTo>
                    <a:lnTo>
                      <a:pt x="3006" y="43"/>
                    </a:lnTo>
                    <a:lnTo>
                      <a:pt x="3057" y="67"/>
                    </a:lnTo>
                    <a:lnTo>
                      <a:pt x="3105" y="97"/>
                    </a:lnTo>
                    <a:lnTo>
                      <a:pt x="3152" y="131"/>
                    </a:lnTo>
                    <a:lnTo>
                      <a:pt x="3195" y="172"/>
                    </a:lnTo>
                    <a:lnTo>
                      <a:pt x="3235" y="215"/>
                    </a:lnTo>
                    <a:lnTo>
                      <a:pt x="3269" y="261"/>
                    </a:lnTo>
                    <a:lnTo>
                      <a:pt x="3299" y="309"/>
                    </a:lnTo>
                    <a:lnTo>
                      <a:pt x="3323" y="361"/>
                    </a:lnTo>
                    <a:lnTo>
                      <a:pt x="3342" y="414"/>
                    </a:lnTo>
                    <a:lnTo>
                      <a:pt x="3355" y="469"/>
                    </a:lnTo>
                    <a:lnTo>
                      <a:pt x="3364" y="527"/>
                    </a:lnTo>
                    <a:lnTo>
                      <a:pt x="3366" y="586"/>
                    </a:lnTo>
                    <a:lnTo>
                      <a:pt x="3364" y="646"/>
                    </a:lnTo>
                    <a:lnTo>
                      <a:pt x="3355" y="703"/>
                    </a:lnTo>
                    <a:lnTo>
                      <a:pt x="3342" y="757"/>
                    </a:lnTo>
                    <a:lnTo>
                      <a:pt x="3323" y="811"/>
                    </a:lnTo>
                    <a:lnTo>
                      <a:pt x="3299" y="862"/>
                    </a:lnTo>
                    <a:lnTo>
                      <a:pt x="3269" y="910"/>
                    </a:lnTo>
                    <a:lnTo>
                      <a:pt x="3235" y="956"/>
                    </a:lnTo>
                    <a:lnTo>
                      <a:pt x="3195" y="1001"/>
                    </a:lnTo>
                    <a:lnTo>
                      <a:pt x="3152" y="1040"/>
                    </a:lnTo>
                    <a:lnTo>
                      <a:pt x="3105" y="1076"/>
                    </a:lnTo>
                    <a:lnTo>
                      <a:pt x="3057" y="1105"/>
                    </a:lnTo>
                    <a:lnTo>
                      <a:pt x="3006" y="1128"/>
                    </a:lnTo>
                    <a:lnTo>
                      <a:pt x="2953" y="1148"/>
                    </a:lnTo>
                    <a:lnTo>
                      <a:pt x="2898" y="1160"/>
                    </a:lnTo>
                    <a:lnTo>
                      <a:pt x="2841" y="1169"/>
                    </a:lnTo>
                    <a:lnTo>
                      <a:pt x="2781" y="1171"/>
                    </a:lnTo>
                    <a:lnTo>
                      <a:pt x="3931" y="1171"/>
                    </a:lnTo>
                    <a:lnTo>
                      <a:pt x="3954" y="1174"/>
                    </a:lnTo>
                    <a:lnTo>
                      <a:pt x="3974" y="1182"/>
                    </a:lnTo>
                    <a:lnTo>
                      <a:pt x="3991" y="1195"/>
                    </a:lnTo>
                    <a:lnTo>
                      <a:pt x="4005" y="1212"/>
                    </a:lnTo>
                    <a:lnTo>
                      <a:pt x="4012" y="1233"/>
                    </a:lnTo>
                    <a:lnTo>
                      <a:pt x="4014" y="1255"/>
                    </a:lnTo>
                    <a:lnTo>
                      <a:pt x="4014" y="2092"/>
                    </a:lnTo>
                    <a:lnTo>
                      <a:pt x="4012" y="2116"/>
                    </a:lnTo>
                    <a:lnTo>
                      <a:pt x="4005" y="2135"/>
                    </a:lnTo>
                    <a:lnTo>
                      <a:pt x="3991" y="2153"/>
                    </a:lnTo>
                    <a:lnTo>
                      <a:pt x="3974" y="2165"/>
                    </a:lnTo>
                    <a:lnTo>
                      <a:pt x="3954" y="2173"/>
                    </a:lnTo>
                    <a:lnTo>
                      <a:pt x="3931" y="2176"/>
                    </a:lnTo>
                    <a:lnTo>
                      <a:pt x="3681" y="2176"/>
                    </a:lnTo>
                    <a:lnTo>
                      <a:pt x="3681" y="3264"/>
                    </a:lnTo>
                    <a:lnTo>
                      <a:pt x="3677" y="3304"/>
                    </a:lnTo>
                    <a:lnTo>
                      <a:pt x="3668" y="3343"/>
                    </a:lnTo>
                    <a:lnTo>
                      <a:pt x="3654" y="3378"/>
                    </a:lnTo>
                    <a:lnTo>
                      <a:pt x="3633" y="3411"/>
                    </a:lnTo>
                    <a:lnTo>
                      <a:pt x="3607" y="3442"/>
                    </a:lnTo>
                    <a:lnTo>
                      <a:pt x="3576" y="3468"/>
                    </a:lnTo>
                    <a:lnTo>
                      <a:pt x="3543" y="3489"/>
                    </a:lnTo>
                    <a:lnTo>
                      <a:pt x="3508" y="3503"/>
                    </a:lnTo>
                    <a:lnTo>
                      <a:pt x="3470" y="3512"/>
                    </a:lnTo>
                    <a:lnTo>
                      <a:pt x="3429" y="3514"/>
                    </a:lnTo>
                    <a:lnTo>
                      <a:pt x="585" y="3514"/>
                    </a:lnTo>
                    <a:lnTo>
                      <a:pt x="545" y="3512"/>
                    </a:lnTo>
                    <a:lnTo>
                      <a:pt x="507" y="3503"/>
                    </a:lnTo>
                    <a:lnTo>
                      <a:pt x="471" y="3489"/>
                    </a:lnTo>
                    <a:lnTo>
                      <a:pt x="438" y="3468"/>
                    </a:lnTo>
                    <a:lnTo>
                      <a:pt x="407" y="3442"/>
                    </a:lnTo>
                    <a:lnTo>
                      <a:pt x="382" y="3411"/>
                    </a:lnTo>
                    <a:lnTo>
                      <a:pt x="361" y="3378"/>
                    </a:lnTo>
                    <a:lnTo>
                      <a:pt x="346" y="3343"/>
                    </a:lnTo>
                    <a:lnTo>
                      <a:pt x="338" y="3304"/>
                    </a:lnTo>
                    <a:lnTo>
                      <a:pt x="335" y="3264"/>
                    </a:lnTo>
                    <a:lnTo>
                      <a:pt x="335" y="2176"/>
                    </a:lnTo>
                    <a:lnTo>
                      <a:pt x="83" y="2176"/>
                    </a:lnTo>
                    <a:lnTo>
                      <a:pt x="60" y="2173"/>
                    </a:lnTo>
                    <a:lnTo>
                      <a:pt x="41" y="2165"/>
                    </a:lnTo>
                    <a:lnTo>
                      <a:pt x="23" y="2153"/>
                    </a:lnTo>
                    <a:lnTo>
                      <a:pt x="11" y="2135"/>
                    </a:lnTo>
                    <a:lnTo>
                      <a:pt x="2" y="2116"/>
                    </a:lnTo>
                    <a:lnTo>
                      <a:pt x="0" y="2092"/>
                    </a:lnTo>
                    <a:lnTo>
                      <a:pt x="0" y="1255"/>
                    </a:lnTo>
                    <a:lnTo>
                      <a:pt x="2" y="1233"/>
                    </a:lnTo>
                    <a:lnTo>
                      <a:pt x="11" y="1212"/>
                    </a:lnTo>
                    <a:lnTo>
                      <a:pt x="23" y="1195"/>
                    </a:lnTo>
                    <a:lnTo>
                      <a:pt x="41" y="1182"/>
                    </a:lnTo>
                    <a:lnTo>
                      <a:pt x="60" y="1174"/>
                    </a:lnTo>
                    <a:lnTo>
                      <a:pt x="83" y="1171"/>
                    </a:lnTo>
                    <a:lnTo>
                      <a:pt x="1233" y="1171"/>
                    </a:lnTo>
                    <a:lnTo>
                      <a:pt x="1175" y="1169"/>
                    </a:lnTo>
                    <a:lnTo>
                      <a:pt x="1117" y="1160"/>
                    </a:lnTo>
                    <a:lnTo>
                      <a:pt x="1062" y="1148"/>
                    </a:lnTo>
                    <a:lnTo>
                      <a:pt x="1009" y="1128"/>
                    </a:lnTo>
                    <a:lnTo>
                      <a:pt x="959" y="1105"/>
                    </a:lnTo>
                    <a:lnTo>
                      <a:pt x="909" y="1076"/>
                    </a:lnTo>
                    <a:lnTo>
                      <a:pt x="863" y="1040"/>
                    </a:lnTo>
                    <a:lnTo>
                      <a:pt x="820" y="1001"/>
                    </a:lnTo>
                    <a:lnTo>
                      <a:pt x="779" y="956"/>
                    </a:lnTo>
                    <a:lnTo>
                      <a:pt x="745" y="910"/>
                    </a:lnTo>
                    <a:lnTo>
                      <a:pt x="716" y="862"/>
                    </a:lnTo>
                    <a:lnTo>
                      <a:pt x="691" y="811"/>
                    </a:lnTo>
                    <a:lnTo>
                      <a:pt x="673" y="757"/>
                    </a:lnTo>
                    <a:lnTo>
                      <a:pt x="659" y="703"/>
                    </a:lnTo>
                    <a:lnTo>
                      <a:pt x="650" y="646"/>
                    </a:lnTo>
                    <a:lnTo>
                      <a:pt x="648" y="586"/>
                    </a:lnTo>
                    <a:lnTo>
                      <a:pt x="650" y="527"/>
                    </a:lnTo>
                    <a:lnTo>
                      <a:pt x="659" y="469"/>
                    </a:lnTo>
                    <a:lnTo>
                      <a:pt x="673" y="414"/>
                    </a:lnTo>
                    <a:lnTo>
                      <a:pt x="691" y="361"/>
                    </a:lnTo>
                    <a:lnTo>
                      <a:pt x="716" y="309"/>
                    </a:lnTo>
                    <a:lnTo>
                      <a:pt x="745" y="261"/>
                    </a:lnTo>
                    <a:lnTo>
                      <a:pt x="779" y="215"/>
                    </a:lnTo>
                    <a:lnTo>
                      <a:pt x="820" y="172"/>
                    </a:lnTo>
                    <a:lnTo>
                      <a:pt x="863" y="131"/>
                    </a:lnTo>
                    <a:lnTo>
                      <a:pt x="909" y="97"/>
                    </a:lnTo>
                    <a:lnTo>
                      <a:pt x="957" y="67"/>
                    </a:lnTo>
                    <a:lnTo>
                      <a:pt x="1009" y="43"/>
                    </a:lnTo>
                    <a:lnTo>
                      <a:pt x="1062" y="24"/>
                    </a:lnTo>
                    <a:lnTo>
                      <a:pt x="1117" y="11"/>
                    </a:lnTo>
                    <a:lnTo>
                      <a:pt x="1175" y="2"/>
                    </a:lnTo>
                    <a:lnTo>
                      <a:pt x="1233" y="0"/>
                    </a:lnTo>
                    <a:close/>
                  </a:path>
                </a:pathLst>
              </a:custGeom>
              <a:solidFill>
                <a:schemeClr val="bg1"/>
              </a:solid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13" name="iS1ide-Freeform 12">
                <a:extLst>
                  <a:ext uri="{FF2B5EF4-FFF2-40B4-BE49-F238E27FC236}">
                    <a16:creationId xmlns:a16="http://schemas.microsoft.com/office/drawing/2014/main" id="{F691D90D-D620-4312-85D2-359320AE7AC5}"/>
                  </a:ext>
                </a:extLst>
              </p:cNvPr>
              <p:cNvSpPr>
                <a:spLocks/>
              </p:cNvSpPr>
              <p:nvPr/>
            </p:nvSpPr>
            <p:spPr bwMode="auto">
              <a:xfrm>
                <a:off x="2781517" y="4579541"/>
                <a:ext cx="1041915" cy="989264"/>
              </a:xfrm>
              <a:custGeom>
                <a:avLst/>
                <a:gdLst>
                  <a:gd name="T0" fmla="*/ 691 w 735"/>
                  <a:gd name="T1" fmla="*/ 694 h 694"/>
                  <a:gd name="T2" fmla="*/ 593 w 735"/>
                  <a:gd name="T3" fmla="*/ 694 h 694"/>
                  <a:gd name="T4" fmla="*/ 581 w 735"/>
                  <a:gd name="T5" fmla="*/ 694 h 694"/>
                  <a:gd name="T6" fmla="*/ 467 w 735"/>
                  <a:gd name="T7" fmla="*/ 693 h 694"/>
                  <a:gd name="T8" fmla="*/ 256 w 735"/>
                  <a:gd name="T9" fmla="*/ 693 h 694"/>
                  <a:gd name="T10" fmla="*/ 255 w 735"/>
                  <a:gd name="T11" fmla="*/ 693 h 694"/>
                  <a:gd name="T12" fmla="*/ 32 w 735"/>
                  <a:gd name="T13" fmla="*/ 694 h 694"/>
                  <a:gd name="T14" fmla="*/ 0 w 735"/>
                  <a:gd name="T15" fmla="*/ 694 h 694"/>
                  <a:gd name="T16" fmla="*/ 0 w 735"/>
                  <a:gd name="T17" fmla="*/ 436 h 694"/>
                  <a:gd name="T18" fmla="*/ 0 w 735"/>
                  <a:gd name="T19" fmla="*/ 436 h 694"/>
                  <a:gd name="T20" fmla="*/ 0 w 735"/>
                  <a:gd name="T21" fmla="*/ 434 h 694"/>
                  <a:gd name="T22" fmla="*/ 19 w 735"/>
                  <a:gd name="T23" fmla="*/ 412 h 694"/>
                  <a:gd name="T24" fmla="*/ 33 w 735"/>
                  <a:gd name="T25" fmla="*/ 415 h 694"/>
                  <a:gd name="T26" fmla="*/ 110 w 735"/>
                  <a:gd name="T27" fmla="*/ 438 h 694"/>
                  <a:gd name="T28" fmla="*/ 207 w 735"/>
                  <a:gd name="T29" fmla="*/ 338 h 694"/>
                  <a:gd name="T30" fmla="*/ 110 w 735"/>
                  <a:gd name="T31" fmla="*/ 237 h 694"/>
                  <a:gd name="T32" fmla="*/ 33 w 735"/>
                  <a:gd name="T33" fmla="*/ 260 h 694"/>
                  <a:gd name="T34" fmla="*/ 19 w 735"/>
                  <a:gd name="T35" fmla="*/ 263 h 694"/>
                  <a:gd name="T36" fmla="*/ 0 w 735"/>
                  <a:gd name="T37" fmla="*/ 239 h 694"/>
                  <a:gd name="T38" fmla="*/ 0 w 735"/>
                  <a:gd name="T39" fmla="*/ 239 h 694"/>
                  <a:gd name="T40" fmla="*/ 0 w 735"/>
                  <a:gd name="T41" fmla="*/ 235 h 694"/>
                  <a:gd name="T42" fmla="*/ 0 w 735"/>
                  <a:gd name="T43" fmla="*/ 0 h 694"/>
                  <a:gd name="T44" fmla="*/ 248 w 735"/>
                  <a:gd name="T45" fmla="*/ 0 h 694"/>
                  <a:gd name="T46" fmla="*/ 254 w 735"/>
                  <a:gd name="T47" fmla="*/ 0 h 694"/>
                  <a:gd name="T48" fmla="*/ 256 w 735"/>
                  <a:gd name="T49" fmla="*/ 0 h 694"/>
                  <a:gd name="T50" fmla="*/ 277 w 735"/>
                  <a:gd name="T51" fmla="*/ 10 h 694"/>
                  <a:gd name="T52" fmla="*/ 276 w 735"/>
                  <a:gd name="T53" fmla="*/ 31 h 694"/>
                  <a:gd name="T54" fmla="*/ 251 w 735"/>
                  <a:gd name="T55" fmla="*/ 104 h 694"/>
                  <a:gd name="T56" fmla="*/ 358 w 735"/>
                  <a:gd name="T57" fmla="*/ 195 h 694"/>
                  <a:gd name="T58" fmla="*/ 465 w 735"/>
                  <a:gd name="T59" fmla="*/ 104 h 694"/>
                  <a:gd name="T60" fmla="*/ 440 w 735"/>
                  <a:gd name="T61" fmla="*/ 31 h 694"/>
                  <a:gd name="T62" fmla="*/ 438 w 735"/>
                  <a:gd name="T63" fmla="*/ 10 h 694"/>
                  <a:gd name="T64" fmla="*/ 458 w 735"/>
                  <a:gd name="T65" fmla="*/ 0 h 694"/>
                  <a:gd name="T66" fmla="*/ 458 w 735"/>
                  <a:gd name="T67" fmla="*/ 0 h 694"/>
                  <a:gd name="T68" fmla="*/ 465 w 735"/>
                  <a:gd name="T69" fmla="*/ 0 h 694"/>
                  <a:gd name="T70" fmla="*/ 685 w 735"/>
                  <a:gd name="T71" fmla="*/ 0 h 694"/>
                  <a:gd name="T72" fmla="*/ 698 w 735"/>
                  <a:gd name="T73" fmla="*/ 0 h 694"/>
                  <a:gd name="T74" fmla="*/ 735 w 735"/>
                  <a:gd name="T75" fmla="*/ 0 h 694"/>
                  <a:gd name="T76" fmla="*/ 735 w 735"/>
                  <a:gd name="T77" fmla="*/ 235 h 694"/>
                  <a:gd name="T78" fmla="*/ 735 w 735"/>
                  <a:gd name="T79" fmla="*/ 240 h 694"/>
                  <a:gd name="T80" fmla="*/ 716 w 735"/>
                  <a:gd name="T81" fmla="*/ 264 h 694"/>
                  <a:gd name="T82" fmla="*/ 702 w 735"/>
                  <a:gd name="T83" fmla="*/ 260 h 694"/>
                  <a:gd name="T84" fmla="*/ 624 w 735"/>
                  <a:gd name="T85" fmla="*/ 237 h 694"/>
                  <a:gd name="T86" fmla="*/ 527 w 735"/>
                  <a:gd name="T87" fmla="*/ 338 h 694"/>
                  <a:gd name="T88" fmla="*/ 624 w 735"/>
                  <a:gd name="T89" fmla="*/ 438 h 694"/>
                  <a:gd name="T90" fmla="*/ 702 w 735"/>
                  <a:gd name="T91" fmla="*/ 415 h 694"/>
                  <a:gd name="T92" fmla="*/ 716 w 735"/>
                  <a:gd name="T93" fmla="*/ 412 h 694"/>
                  <a:gd name="T94" fmla="*/ 735 w 735"/>
                  <a:gd name="T95" fmla="*/ 434 h 694"/>
                  <a:gd name="T96" fmla="*/ 735 w 735"/>
                  <a:gd name="T97" fmla="*/ 440 h 694"/>
                  <a:gd name="T98" fmla="*/ 735 w 735"/>
                  <a:gd name="T99" fmla="*/ 694 h 694"/>
                  <a:gd name="T100" fmla="*/ 691 w 735"/>
                  <a:gd name="T101"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5" h="694">
                    <a:moveTo>
                      <a:pt x="691" y="694"/>
                    </a:moveTo>
                    <a:cubicBezTo>
                      <a:pt x="593" y="694"/>
                      <a:pt x="593" y="694"/>
                      <a:pt x="593" y="694"/>
                    </a:cubicBezTo>
                    <a:cubicBezTo>
                      <a:pt x="581" y="694"/>
                      <a:pt x="581" y="694"/>
                      <a:pt x="581" y="694"/>
                    </a:cubicBezTo>
                    <a:cubicBezTo>
                      <a:pt x="467" y="693"/>
                      <a:pt x="467" y="693"/>
                      <a:pt x="467" y="693"/>
                    </a:cubicBezTo>
                    <a:cubicBezTo>
                      <a:pt x="256" y="693"/>
                      <a:pt x="256" y="693"/>
                      <a:pt x="256" y="693"/>
                    </a:cubicBezTo>
                    <a:cubicBezTo>
                      <a:pt x="255" y="693"/>
                      <a:pt x="255" y="693"/>
                      <a:pt x="255" y="693"/>
                    </a:cubicBezTo>
                    <a:cubicBezTo>
                      <a:pt x="32" y="694"/>
                      <a:pt x="32" y="694"/>
                      <a:pt x="32" y="694"/>
                    </a:cubicBezTo>
                    <a:cubicBezTo>
                      <a:pt x="0" y="694"/>
                      <a:pt x="0" y="694"/>
                      <a:pt x="0" y="694"/>
                    </a:cubicBezTo>
                    <a:cubicBezTo>
                      <a:pt x="0" y="694"/>
                      <a:pt x="0" y="436"/>
                      <a:pt x="0" y="436"/>
                    </a:cubicBezTo>
                    <a:cubicBezTo>
                      <a:pt x="0" y="436"/>
                      <a:pt x="0" y="436"/>
                      <a:pt x="0" y="436"/>
                    </a:cubicBezTo>
                    <a:cubicBezTo>
                      <a:pt x="0" y="434"/>
                      <a:pt x="0" y="434"/>
                      <a:pt x="0" y="434"/>
                    </a:cubicBezTo>
                    <a:cubicBezTo>
                      <a:pt x="1" y="428"/>
                      <a:pt x="4" y="412"/>
                      <a:pt x="19" y="412"/>
                    </a:cubicBezTo>
                    <a:cubicBezTo>
                      <a:pt x="23" y="412"/>
                      <a:pt x="28" y="413"/>
                      <a:pt x="33" y="415"/>
                    </a:cubicBezTo>
                    <a:cubicBezTo>
                      <a:pt x="38" y="417"/>
                      <a:pt x="84" y="438"/>
                      <a:pt x="110" y="438"/>
                    </a:cubicBezTo>
                    <a:cubicBezTo>
                      <a:pt x="164" y="438"/>
                      <a:pt x="207" y="393"/>
                      <a:pt x="207" y="338"/>
                    </a:cubicBezTo>
                    <a:cubicBezTo>
                      <a:pt x="207" y="282"/>
                      <a:pt x="164" y="237"/>
                      <a:pt x="110" y="237"/>
                    </a:cubicBezTo>
                    <a:cubicBezTo>
                      <a:pt x="84" y="237"/>
                      <a:pt x="38" y="258"/>
                      <a:pt x="33" y="260"/>
                    </a:cubicBezTo>
                    <a:cubicBezTo>
                      <a:pt x="28" y="262"/>
                      <a:pt x="23" y="263"/>
                      <a:pt x="19" y="263"/>
                    </a:cubicBezTo>
                    <a:cubicBezTo>
                      <a:pt x="3" y="263"/>
                      <a:pt x="0" y="245"/>
                      <a:pt x="0" y="239"/>
                    </a:cubicBezTo>
                    <a:cubicBezTo>
                      <a:pt x="0" y="239"/>
                      <a:pt x="0" y="239"/>
                      <a:pt x="0" y="239"/>
                    </a:cubicBezTo>
                    <a:cubicBezTo>
                      <a:pt x="0" y="235"/>
                      <a:pt x="0" y="235"/>
                      <a:pt x="0" y="235"/>
                    </a:cubicBezTo>
                    <a:cubicBezTo>
                      <a:pt x="0" y="0"/>
                      <a:pt x="0" y="0"/>
                      <a:pt x="0" y="0"/>
                    </a:cubicBezTo>
                    <a:cubicBezTo>
                      <a:pt x="248" y="0"/>
                      <a:pt x="248" y="0"/>
                      <a:pt x="248" y="0"/>
                    </a:cubicBezTo>
                    <a:cubicBezTo>
                      <a:pt x="254" y="0"/>
                      <a:pt x="254" y="0"/>
                      <a:pt x="254" y="0"/>
                    </a:cubicBezTo>
                    <a:cubicBezTo>
                      <a:pt x="255" y="0"/>
                      <a:pt x="255" y="0"/>
                      <a:pt x="256" y="0"/>
                    </a:cubicBezTo>
                    <a:cubicBezTo>
                      <a:pt x="266" y="1"/>
                      <a:pt x="274" y="4"/>
                      <a:pt x="277" y="10"/>
                    </a:cubicBezTo>
                    <a:cubicBezTo>
                      <a:pt x="280" y="15"/>
                      <a:pt x="280" y="23"/>
                      <a:pt x="276" y="31"/>
                    </a:cubicBezTo>
                    <a:cubicBezTo>
                      <a:pt x="273" y="36"/>
                      <a:pt x="251" y="79"/>
                      <a:pt x="251" y="104"/>
                    </a:cubicBezTo>
                    <a:cubicBezTo>
                      <a:pt x="251" y="154"/>
                      <a:pt x="299" y="195"/>
                      <a:pt x="358" y="195"/>
                    </a:cubicBezTo>
                    <a:cubicBezTo>
                      <a:pt x="417" y="195"/>
                      <a:pt x="465" y="154"/>
                      <a:pt x="465" y="104"/>
                    </a:cubicBezTo>
                    <a:cubicBezTo>
                      <a:pt x="465" y="79"/>
                      <a:pt x="442" y="36"/>
                      <a:pt x="440" y="31"/>
                    </a:cubicBezTo>
                    <a:cubicBezTo>
                      <a:pt x="437" y="25"/>
                      <a:pt x="434" y="17"/>
                      <a:pt x="438" y="10"/>
                    </a:cubicBezTo>
                    <a:cubicBezTo>
                      <a:pt x="442" y="5"/>
                      <a:pt x="449" y="1"/>
                      <a:pt x="458" y="0"/>
                    </a:cubicBezTo>
                    <a:cubicBezTo>
                      <a:pt x="458" y="0"/>
                      <a:pt x="458" y="0"/>
                      <a:pt x="458" y="0"/>
                    </a:cubicBezTo>
                    <a:cubicBezTo>
                      <a:pt x="460" y="0"/>
                      <a:pt x="462" y="0"/>
                      <a:pt x="465" y="0"/>
                    </a:cubicBezTo>
                    <a:cubicBezTo>
                      <a:pt x="685" y="0"/>
                      <a:pt x="685" y="0"/>
                      <a:pt x="685" y="0"/>
                    </a:cubicBezTo>
                    <a:cubicBezTo>
                      <a:pt x="698" y="0"/>
                      <a:pt x="698" y="0"/>
                      <a:pt x="698" y="0"/>
                    </a:cubicBezTo>
                    <a:cubicBezTo>
                      <a:pt x="735" y="0"/>
                      <a:pt x="735" y="0"/>
                      <a:pt x="735" y="0"/>
                    </a:cubicBezTo>
                    <a:cubicBezTo>
                      <a:pt x="735" y="235"/>
                      <a:pt x="735" y="235"/>
                      <a:pt x="735" y="235"/>
                    </a:cubicBezTo>
                    <a:cubicBezTo>
                      <a:pt x="735" y="240"/>
                      <a:pt x="735" y="240"/>
                      <a:pt x="735" y="240"/>
                    </a:cubicBezTo>
                    <a:cubicBezTo>
                      <a:pt x="734" y="247"/>
                      <a:pt x="731" y="264"/>
                      <a:pt x="716" y="264"/>
                    </a:cubicBezTo>
                    <a:cubicBezTo>
                      <a:pt x="711" y="264"/>
                      <a:pt x="707" y="262"/>
                      <a:pt x="702" y="260"/>
                    </a:cubicBezTo>
                    <a:cubicBezTo>
                      <a:pt x="697" y="258"/>
                      <a:pt x="651" y="237"/>
                      <a:pt x="624" y="237"/>
                    </a:cubicBezTo>
                    <a:cubicBezTo>
                      <a:pt x="571" y="237"/>
                      <a:pt x="527" y="282"/>
                      <a:pt x="527" y="338"/>
                    </a:cubicBezTo>
                    <a:cubicBezTo>
                      <a:pt x="527" y="393"/>
                      <a:pt x="571" y="438"/>
                      <a:pt x="624" y="438"/>
                    </a:cubicBezTo>
                    <a:cubicBezTo>
                      <a:pt x="651" y="438"/>
                      <a:pt x="697" y="418"/>
                      <a:pt x="702" y="415"/>
                    </a:cubicBezTo>
                    <a:cubicBezTo>
                      <a:pt x="707" y="413"/>
                      <a:pt x="711" y="412"/>
                      <a:pt x="716" y="412"/>
                    </a:cubicBezTo>
                    <a:cubicBezTo>
                      <a:pt x="731" y="412"/>
                      <a:pt x="734" y="427"/>
                      <a:pt x="735" y="434"/>
                    </a:cubicBezTo>
                    <a:cubicBezTo>
                      <a:pt x="735" y="436"/>
                      <a:pt x="735" y="437"/>
                      <a:pt x="735" y="440"/>
                    </a:cubicBezTo>
                    <a:cubicBezTo>
                      <a:pt x="735" y="694"/>
                      <a:pt x="735" y="694"/>
                      <a:pt x="735" y="694"/>
                    </a:cubicBezTo>
                    <a:cubicBezTo>
                      <a:pt x="719" y="694"/>
                      <a:pt x="694" y="694"/>
                      <a:pt x="691" y="694"/>
                    </a:cubicBezTo>
                    <a:close/>
                  </a:path>
                </a:pathLst>
              </a:custGeom>
              <a:solidFill>
                <a:schemeClr val="accent4"/>
              </a:solidFill>
              <a:ln>
                <a:noFill/>
              </a:ln>
            </p:spPr>
            <p:txBody>
              <a:bodyPr anchor="ctr"/>
              <a:lstStyle/>
              <a:p>
                <a:pPr algn="ctr" defTabSz="609585"/>
                <a:endParaRPr sz="2400">
                  <a:solidFill>
                    <a:prstClr val="black"/>
                  </a:solidFill>
                  <a:latin typeface="微软雅黑"/>
                  <a:ea typeface="微软雅黑"/>
                </a:endParaRPr>
              </a:p>
            </p:txBody>
          </p:sp>
          <p:sp>
            <p:nvSpPr>
              <p:cNvPr id="14" name="iS1ide-Freeform 13">
                <a:extLst>
                  <a:ext uri="{FF2B5EF4-FFF2-40B4-BE49-F238E27FC236}">
                    <a16:creationId xmlns:a16="http://schemas.microsoft.com/office/drawing/2014/main" id="{047337FB-EAD7-4B6D-839A-17506D2591FC}"/>
                  </a:ext>
                </a:extLst>
              </p:cNvPr>
              <p:cNvSpPr>
                <a:spLocks/>
              </p:cNvSpPr>
              <p:nvPr/>
            </p:nvSpPr>
            <p:spPr bwMode="auto">
              <a:xfrm>
                <a:off x="3183418" y="5014410"/>
                <a:ext cx="253990" cy="253673"/>
              </a:xfrm>
              <a:custGeom>
                <a:avLst/>
                <a:gdLst>
                  <a:gd name="T0" fmla="*/ 1966 w 4013"/>
                  <a:gd name="T1" fmla="*/ 378 h 4006"/>
                  <a:gd name="T2" fmla="*/ 1682 w 4013"/>
                  <a:gd name="T3" fmla="*/ 471 h 4006"/>
                  <a:gd name="T4" fmla="*/ 1226 w 4013"/>
                  <a:gd name="T5" fmla="*/ 670 h 4006"/>
                  <a:gd name="T6" fmla="*/ 846 w 4013"/>
                  <a:gd name="T7" fmla="*/ 966 h 4006"/>
                  <a:gd name="T8" fmla="*/ 512 w 4013"/>
                  <a:gd name="T9" fmla="*/ 1520 h 4006"/>
                  <a:gd name="T10" fmla="*/ 344 w 4013"/>
                  <a:gd name="T11" fmla="*/ 2274 h 4006"/>
                  <a:gd name="T12" fmla="*/ 349 w 4013"/>
                  <a:gd name="T13" fmla="*/ 2726 h 4006"/>
                  <a:gd name="T14" fmla="*/ 396 w 4013"/>
                  <a:gd name="T15" fmla="*/ 3086 h 4006"/>
                  <a:gd name="T16" fmla="*/ 382 w 4013"/>
                  <a:gd name="T17" fmla="*/ 3298 h 4006"/>
                  <a:gd name="T18" fmla="*/ 342 w 4013"/>
                  <a:gd name="T19" fmla="*/ 3512 h 4006"/>
                  <a:gd name="T20" fmla="*/ 411 w 4013"/>
                  <a:gd name="T21" fmla="*/ 3636 h 4006"/>
                  <a:gd name="T22" fmla="*/ 605 w 4013"/>
                  <a:gd name="T23" fmla="*/ 3627 h 4006"/>
                  <a:gd name="T24" fmla="*/ 844 w 4013"/>
                  <a:gd name="T25" fmla="*/ 3588 h 4006"/>
                  <a:gd name="T26" fmla="*/ 1206 w 4013"/>
                  <a:gd name="T27" fmla="*/ 3617 h 4006"/>
                  <a:gd name="T28" fmla="*/ 1634 w 4013"/>
                  <a:gd name="T29" fmla="*/ 3666 h 4006"/>
                  <a:gd name="T30" fmla="*/ 2153 w 4013"/>
                  <a:gd name="T31" fmla="*/ 3646 h 4006"/>
                  <a:gd name="T32" fmla="*/ 2661 w 4013"/>
                  <a:gd name="T33" fmla="*/ 3495 h 4006"/>
                  <a:gd name="T34" fmla="*/ 3166 w 4013"/>
                  <a:gd name="T35" fmla="*/ 3095 h 4006"/>
                  <a:gd name="T36" fmla="*/ 3523 w 4013"/>
                  <a:gd name="T37" fmla="*/ 2536 h 4006"/>
                  <a:gd name="T38" fmla="*/ 3678 w 4013"/>
                  <a:gd name="T39" fmla="*/ 1820 h 4006"/>
                  <a:gd name="T40" fmla="*/ 3652 w 4013"/>
                  <a:gd name="T41" fmla="*/ 1456 h 4006"/>
                  <a:gd name="T42" fmla="*/ 3586 w 4013"/>
                  <a:gd name="T43" fmla="*/ 1204 h 4006"/>
                  <a:gd name="T44" fmla="*/ 3537 w 4013"/>
                  <a:gd name="T45" fmla="*/ 1002 h 4006"/>
                  <a:gd name="T46" fmla="*/ 3553 w 4013"/>
                  <a:gd name="T47" fmla="*/ 701 h 4006"/>
                  <a:gd name="T48" fmla="*/ 3545 w 4013"/>
                  <a:gd name="T49" fmla="*/ 464 h 4006"/>
                  <a:gd name="T50" fmla="*/ 3396 w 4013"/>
                  <a:gd name="T51" fmla="*/ 441 h 4006"/>
                  <a:gd name="T52" fmla="*/ 3146 w 4013"/>
                  <a:gd name="T53" fmla="*/ 457 h 4006"/>
                  <a:gd name="T54" fmla="*/ 2734 w 4013"/>
                  <a:gd name="T55" fmla="*/ 396 h 4006"/>
                  <a:gd name="T56" fmla="*/ 2324 w 4013"/>
                  <a:gd name="T57" fmla="*/ 335 h 4006"/>
                  <a:gd name="T58" fmla="*/ 2504 w 4013"/>
                  <a:gd name="T59" fmla="*/ 20 h 4006"/>
                  <a:gd name="T60" fmla="*/ 2966 w 4013"/>
                  <a:gd name="T61" fmla="*/ 104 h 4006"/>
                  <a:gd name="T62" fmla="*/ 3251 w 4013"/>
                  <a:gd name="T63" fmla="*/ 121 h 4006"/>
                  <a:gd name="T64" fmla="*/ 3489 w 4013"/>
                  <a:gd name="T65" fmla="*/ 99 h 4006"/>
                  <a:gd name="T66" fmla="*/ 3742 w 4013"/>
                  <a:gd name="T67" fmla="*/ 173 h 4006"/>
                  <a:gd name="T68" fmla="*/ 3877 w 4013"/>
                  <a:gd name="T69" fmla="*/ 409 h 4006"/>
                  <a:gd name="T70" fmla="*/ 3887 w 4013"/>
                  <a:gd name="T71" fmla="*/ 704 h 4006"/>
                  <a:gd name="T72" fmla="*/ 3870 w 4013"/>
                  <a:gd name="T73" fmla="*/ 961 h 4006"/>
                  <a:gd name="T74" fmla="*/ 3900 w 4013"/>
                  <a:gd name="T75" fmla="*/ 1088 h 4006"/>
                  <a:gd name="T76" fmla="*/ 3954 w 4013"/>
                  <a:gd name="T77" fmla="*/ 1249 h 4006"/>
                  <a:gd name="T78" fmla="*/ 4011 w 4013"/>
                  <a:gd name="T79" fmla="*/ 1735 h 4006"/>
                  <a:gd name="T80" fmla="*/ 3920 w 4013"/>
                  <a:gd name="T81" fmla="*/ 2426 h 4006"/>
                  <a:gd name="T82" fmla="*/ 3610 w 4013"/>
                  <a:gd name="T83" fmla="*/ 3068 h 4006"/>
                  <a:gd name="T84" fmla="*/ 3149 w 4013"/>
                  <a:gd name="T85" fmla="*/ 3572 h 4006"/>
                  <a:gd name="T86" fmla="*/ 2583 w 4013"/>
                  <a:gd name="T87" fmla="*/ 3891 h 4006"/>
                  <a:gd name="T88" fmla="*/ 2060 w 4013"/>
                  <a:gd name="T89" fmla="*/ 3992 h 4006"/>
                  <a:gd name="T90" fmla="*/ 1575 w 4013"/>
                  <a:gd name="T91" fmla="*/ 3998 h 4006"/>
                  <a:gd name="T92" fmla="*/ 1129 w 4013"/>
                  <a:gd name="T93" fmla="*/ 3949 h 4006"/>
                  <a:gd name="T94" fmla="*/ 817 w 4013"/>
                  <a:gd name="T95" fmla="*/ 3931 h 4006"/>
                  <a:gd name="T96" fmla="*/ 564 w 4013"/>
                  <a:gd name="T97" fmla="*/ 3992 h 4006"/>
                  <a:gd name="T98" fmla="*/ 310 w 4013"/>
                  <a:gd name="T99" fmla="*/ 3978 h 4006"/>
                  <a:gd name="T100" fmla="*/ 67 w 4013"/>
                  <a:gd name="T101" fmla="*/ 3760 h 4006"/>
                  <a:gd name="T102" fmla="*/ 12 w 4013"/>
                  <a:gd name="T103" fmla="*/ 3466 h 4006"/>
                  <a:gd name="T104" fmla="*/ 61 w 4013"/>
                  <a:gd name="T105" fmla="*/ 3230 h 4006"/>
                  <a:gd name="T106" fmla="*/ 51 w 4013"/>
                  <a:gd name="T107" fmla="*/ 2988 h 4006"/>
                  <a:gd name="T108" fmla="*/ 3 w 4013"/>
                  <a:gd name="T109" fmla="*/ 2625 h 4006"/>
                  <a:gd name="T110" fmla="*/ 27 w 4013"/>
                  <a:gd name="T111" fmla="*/ 2115 h 4006"/>
                  <a:gd name="T112" fmla="*/ 230 w 4013"/>
                  <a:gd name="T113" fmla="*/ 1322 h 4006"/>
                  <a:gd name="T114" fmla="*/ 570 w 4013"/>
                  <a:gd name="T115" fmla="*/ 772 h 4006"/>
                  <a:gd name="T116" fmla="*/ 977 w 4013"/>
                  <a:gd name="T117" fmla="*/ 428 h 4006"/>
                  <a:gd name="T118" fmla="*/ 1562 w 4013"/>
                  <a:gd name="T119" fmla="*/ 161 h 4006"/>
                  <a:gd name="T120" fmla="*/ 2126 w 4013"/>
                  <a:gd name="T121" fmla="*/ 10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13" h="4006">
                    <a:moveTo>
                      <a:pt x="2277" y="334"/>
                    </a:moveTo>
                    <a:lnTo>
                      <a:pt x="2219" y="335"/>
                    </a:lnTo>
                    <a:lnTo>
                      <a:pt x="2159" y="341"/>
                    </a:lnTo>
                    <a:lnTo>
                      <a:pt x="2096" y="350"/>
                    </a:lnTo>
                    <a:lnTo>
                      <a:pt x="2030" y="363"/>
                    </a:lnTo>
                    <a:lnTo>
                      <a:pt x="1966" y="378"/>
                    </a:lnTo>
                    <a:lnTo>
                      <a:pt x="1908" y="393"/>
                    </a:lnTo>
                    <a:lnTo>
                      <a:pt x="1854" y="409"/>
                    </a:lnTo>
                    <a:lnTo>
                      <a:pt x="1807" y="424"/>
                    </a:lnTo>
                    <a:lnTo>
                      <a:pt x="1770" y="438"/>
                    </a:lnTo>
                    <a:lnTo>
                      <a:pt x="1728" y="454"/>
                    </a:lnTo>
                    <a:lnTo>
                      <a:pt x="1682" y="471"/>
                    </a:lnTo>
                    <a:lnTo>
                      <a:pt x="1630" y="491"/>
                    </a:lnTo>
                    <a:lnTo>
                      <a:pt x="1574" y="513"/>
                    </a:lnTo>
                    <a:lnTo>
                      <a:pt x="1475" y="553"/>
                    </a:lnTo>
                    <a:lnTo>
                      <a:pt x="1384" y="592"/>
                    </a:lnTo>
                    <a:lnTo>
                      <a:pt x="1301" y="632"/>
                    </a:lnTo>
                    <a:lnTo>
                      <a:pt x="1226" y="670"/>
                    </a:lnTo>
                    <a:lnTo>
                      <a:pt x="1158" y="707"/>
                    </a:lnTo>
                    <a:lnTo>
                      <a:pt x="1098" y="746"/>
                    </a:lnTo>
                    <a:lnTo>
                      <a:pt x="1046" y="781"/>
                    </a:lnTo>
                    <a:lnTo>
                      <a:pt x="975" y="838"/>
                    </a:lnTo>
                    <a:lnTo>
                      <a:pt x="910" y="900"/>
                    </a:lnTo>
                    <a:lnTo>
                      <a:pt x="846" y="966"/>
                    </a:lnTo>
                    <a:lnTo>
                      <a:pt x="787" y="1036"/>
                    </a:lnTo>
                    <a:lnTo>
                      <a:pt x="731" y="1112"/>
                    </a:lnTo>
                    <a:lnTo>
                      <a:pt x="678" y="1192"/>
                    </a:lnTo>
                    <a:lnTo>
                      <a:pt x="628" y="1276"/>
                    </a:lnTo>
                    <a:lnTo>
                      <a:pt x="566" y="1397"/>
                    </a:lnTo>
                    <a:lnTo>
                      <a:pt x="512" y="1520"/>
                    </a:lnTo>
                    <a:lnTo>
                      <a:pt x="466" y="1643"/>
                    </a:lnTo>
                    <a:lnTo>
                      <a:pt x="429" y="1767"/>
                    </a:lnTo>
                    <a:lnTo>
                      <a:pt x="399" y="1892"/>
                    </a:lnTo>
                    <a:lnTo>
                      <a:pt x="375" y="2017"/>
                    </a:lnTo>
                    <a:lnTo>
                      <a:pt x="358" y="2144"/>
                    </a:lnTo>
                    <a:lnTo>
                      <a:pt x="344" y="2274"/>
                    </a:lnTo>
                    <a:lnTo>
                      <a:pt x="337" y="2407"/>
                    </a:lnTo>
                    <a:lnTo>
                      <a:pt x="334" y="2540"/>
                    </a:lnTo>
                    <a:lnTo>
                      <a:pt x="336" y="2577"/>
                    </a:lnTo>
                    <a:lnTo>
                      <a:pt x="338" y="2621"/>
                    </a:lnTo>
                    <a:lnTo>
                      <a:pt x="343" y="2670"/>
                    </a:lnTo>
                    <a:lnTo>
                      <a:pt x="349" y="2726"/>
                    </a:lnTo>
                    <a:lnTo>
                      <a:pt x="357" y="2786"/>
                    </a:lnTo>
                    <a:lnTo>
                      <a:pt x="368" y="2853"/>
                    </a:lnTo>
                    <a:lnTo>
                      <a:pt x="378" y="2920"/>
                    </a:lnTo>
                    <a:lnTo>
                      <a:pt x="385" y="2980"/>
                    </a:lnTo>
                    <a:lnTo>
                      <a:pt x="391" y="3036"/>
                    </a:lnTo>
                    <a:lnTo>
                      <a:pt x="396" y="3086"/>
                    </a:lnTo>
                    <a:lnTo>
                      <a:pt x="399" y="3130"/>
                    </a:lnTo>
                    <a:lnTo>
                      <a:pt x="400" y="3168"/>
                    </a:lnTo>
                    <a:lnTo>
                      <a:pt x="399" y="3194"/>
                    </a:lnTo>
                    <a:lnTo>
                      <a:pt x="395" y="3224"/>
                    </a:lnTo>
                    <a:lnTo>
                      <a:pt x="389" y="3260"/>
                    </a:lnTo>
                    <a:lnTo>
                      <a:pt x="382" y="3298"/>
                    </a:lnTo>
                    <a:lnTo>
                      <a:pt x="372" y="3342"/>
                    </a:lnTo>
                    <a:lnTo>
                      <a:pt x="361" y="3385"/>
                    </a:lnTo>
                    <a:lnTo>
                      <a:pt x="353" y="3423"/>
                    </a:lnTo>
                    <a:lnTo>
                      <a:pt x="347" y="3458"/>
                    </a:lnTo>
                    <a:lnTo>
                      <a:pt x="343" y="3487"/>
                    </a:lnTo>
                    <a:lnTo>
                      <a:pt x="342" y="3512"/>
                    </a:lnTo>
                    <a:lnTo>
                      <a:pt x="344" y="3539"/>
                    </a:lnTo>
                    <a:lnTo>
                      <a:pt x="351" y="3565"/>
                    </a:lnTo>
                    <a:lnTo>
                      <a:pt x="361" y="3588"/>
                    </a:lnTo>
                    <a:lnTo>
                      <a:pt x="374" y="3607"/>
                    </a:lnTo>
                    <a:lnTo>
                      <a:pt x="391" y="3624"/>
                    </a:lnTo>
                    <a:lnTo>
                      <a:pt x="411" y="3636"/>
                    </a:lnTo>
                    <a:lnTo>
                      <a:pt x="436" y="3643"/>
                    </a:lnTo>
                    <a:lnTo>
                      <a:pt x="462" y="3646"/>
                    </a:lnTo>
                    <a:lnTo>
                      <a:pt x="491" y="3645"/>
                    </a:lnTo>
                    <a:lnTo>
                      <a:pt x="523" y="3641"/>
                    </a:lnTo>
                    <a:lnTo>
                      <a:pt x="561" y="3635"/>
                    </a:lnTo>
                    <a:lnTo>
                      <a:pt x="605" y="3627"/>
                    </a:lnTo>
                    <a:lnTo>
                      <a:pt x="652" y="3617"/>
                    </a:lnTo>
                    <a:lnTo>
                      <a:pt x="700" y="3606"/>
                    </a:lnTo>
                    <a:lnTo>
                      <a:pt x="744" y="3599"/>
                    </a:lnTo>
                    <a:lnTo>
                      <a:pt x="782" y="3593"/>
                    </a:lnTo>
                    <a:lnTo>
                      <a:pt x="815" y="3589"/>
                    </a:lnTo>
                    <a:lnTo>
                      <a:pt x="844" y="3588"/>
                    </a:lnTo>
                    <a:lnTo>
                      <a:pt x="890" y="3589"/>
                    </a:lnTo>
                    <a:lnTo>
                      <a:pt x="942" y="3591"/>
                    </a:lnTo>
                    <a:lnTo>
                      <a:pt x="999" y="3595"/>
                    </a:lnTo>
                    <a:lnTo>
                      <a:pt x="1062" y="3601"/>
                    </a:lnTo>
                    <a:lnTo>
                      <a:pt x="1132" y="3609"/>
                    </a:lnTo>
                    <a:lnTo>
                      <a:pt x="1206" y="3617"/>
                    </a:lnTo>
                    <a:lnTo>
                      <a:pt x="1288" y="3628"/>
                    </a:lnTo>
                    <a:lnTo>
                      <a:pt x="1368" y="3640"/>
                    </a:lnTo>
                    <a:lnTo>
                      <a:pt x="1444" y="3648"/>
                    </a:lnTo>
                    <a:lnTo>
                      <a:pt x="1513" y="3656"/>
                    </a:lnTo>
                    <a:lnTo>
                      <a:pt x="1577" y="3662"/>
                    </a:lnTo>
                    <a:lnTo>
                      <a:pt x="1634" y="3666"/>
                    </a:lnTo>
                    <a:lnTo>
                      <a:pt x="1686" y="3668"/>
                    </a:lnTo>
                    <a:lnTo>
                      <a:pt x="1730" y="3669"/>
                    </a:lnTo>
                    <a:lnTo>
                      <a:pt x="1846" y="3668"/>
                    </a:lnTo>
                    <a:lnTo>
                      <a:pt x="1955" y="3663"/>
                    </a:lnTo>
                    <a:lnTo>
                      <a:pt x="2056" y="3656"/>
                    </a:lnTo>
                    <a:lnTo>
                      <a:pt x="2153" y="3646"/>
                    </a:lnTo>
                    <a:lnTo>
                      <a:pt x="2242" y="3632"/>
                    </a:lnTo>
                    <a:lnTo>
                      <a:pt x="2325" y="3616"/>
                    </a:lnTo>
                    <a:lnTo>
                      <a:pt x="2402" y="3598"/>
                    </a:lnTo>
                    <a:lnTo>
                      <a:pt x="2473" y="3575"/>
                    </a:lnTo>
                    <a:lnTo>
                      <a:pt x="2568" y="3538"/>
                    </a:lnTo>
                    <a:lnTo>
                      <a:pt x="2661" y="3495"/>
                    </a:lnTo>
                    <a:lnTo>
                      <a:pt x="2752" y="3444"/>
                    </a:lnTo>
                    <a:lnTo>
                      <a:pt x="2840" y="3387"/>
                    </a:lnTo>
                    <a:lnTo>
                      <a:pt x="2925" y="3324"/>
                    </a:lnTo>
                    <a:lnTo>
                      <a:pt x="3008" y="3254"/>
                    </a:lnTo>
                    <a:lnTo>
                      <a:pt x="3089" y="3177"/>
                    </a:lnTo>
                    <a:lnTo>
                      <a:pt x="3166" y="3095"/>
                    </a:lnTo>
                    <a:lnTo>
                      <a:pt x="3238" y="3010"/>
                    </a:lnTo>
                    <a:lnTo>
                      <a:pt x="3305" y="2922"/>
                    </a:lnTo>
                    <a:lnTo>
                      <a:pt x="3367" y="2831"/>
                    </a:lnTo>
                    <a:lnTo>
                      <a:pt x="3424" y="2737"/>
                    </a:lnTo>
                    <a:lnTo>
                      <a:pt x="3476" y="2638"/>
                    </a:lnTo>
                    <a:lnTo>
                      <a:pt x="3523" y="2536"/>
                    </a:lnTo>
                    <a:lnTo>
                      <a:pt x="3570" y="2418"/>
                    </a:lnTo>
                    <a:lnTo>
                      <a:pt x="3608" y="2298"/>
                    </a:lnTo>
                    <a:lnTo>
                      <a:pt x="3639" y="2178"/>
                    </a:lnTo>
                    <a:lnTo>
                      <a:pt x="3661" y="2058"/>
                    </a:lnTo>
                    <a:lnTo>
                      <a:pt x="3674" y="1939"/>
                    </a:lnTo>
                    <a:lnTo>
                      <a:pt x="3678" y="1820"/>
                    </a:lnTo>
                    <a:lnTo>
                      <a:pt x="3678" y="1771"/>
                    </a:lnTo>
                    <a:lnTo>
                      <a:pt x="3675" y="1718"/>
                    </a:lnTo>
                    <a:lnTo>
                      <a:pt x="3672" y="1658"/>
                    </a:lnTo>
                    <a:lnTo>
                      <a:pt x="3667" y="1594"/>
                    </a:lnTo>
                    <a:lnTo>
                      <a:pt x="3661" y="1524"/>
                    </a:lnTo>
                    <a:lnTo>
                      <a:pt x="3652" y="1456"/>
                    </a:lnTo>
                    <a:lnTo>
                      <a:pt x="3643" y="1396"/>
                    </a:lnTo>
                    <a:lnTo>
                      <a:pt x="3634" y="1347"/>
                    </a:lnTo>
                    <a:lnTo>
                      <a:pt x="3623" y="1305"/>
                    </a:lnTo>
                    <a:lnTo>
                      <a:pt x="3612" y="1272"/>
                    </a:lnTo>
                    <a:lnTo>
                      <a:pt x="3599" y="1235"/>
                    </a:lnTo>
                    <a:lnTo>
                      <a:pt x="3586" y="1204"/>
                    </a:lnTo>
                    <a:lnTo>
                      <a:pt x="3576" y="1178"/>
                    </a:lnTo>
                    <a:lnTo>
                      <a:pt x="3569" y="1157"/>
                    </a:lnTo>
                    <a:lnTo>
                      <a:pt x="3560" y="1130"/>
                    </a:lnTo>
                    <a:lnTo>
                      <a:pt x="3553" y="1099"/>
                    </a:lnTo>
                    <a:lnTo>
                      <a:pt x="3545" y="1062"/>
                    </a:lnTo>
                    <a:lnTo>
                      <a:pt x="3537" y="1002"/>
                    </a:lnTo>
                    <a:lnTo>
                      <a:pt x="3534" y="936"/>
                    </a:lnTo>
                    <a:lnTo>
                      <a:pt x="3535" y="901"/>
                    </a:lnTo>
                    <a:lnTo>
                      <a:pt x="3538" y="861"/>
                    </a:lnTo>
                    <a:lnTo>
                      <a:pt x="3541" y="812"/>
                    </a:lnTo>
                    <a:lnTo>
                      <a:pt x="3548" y="757"/>
                    </a:lnTo>
                    <a:lnTo>
                      <a:pt x="3553" y="701"/>
                    </a:lnTo>
                    <a:lnTo>
                      <a:pt x="3558" y="654"/>
                    </a:lnTo>
                    <a:lnTo>
                      <a:pt x="3560" y="613"/>
                    </a:lnTo>
                    <a:lnTo>
                      <a:pt x="3560" y="581"/>
                    </a:lnTo>
                    <a:lnTo>
                      <a:pt x="3559" y="535"/>
                    </a:lnTo>
                    <a:lnTo>
                      <a:pt x="3554" y="497"/>
                    </a:lnTo>
                    <a:lnTo>
                      <a:pt x="3545" y="464"/>
                    </a:lnTo>
                    <a:lnTo>
                      <a:pt x="3534" y="438"/>
                    </a:lnTo>
                    <a:lnTo>
                      <a:pt x="3520" y="435"/>
                    </a:lnTo>
                    <a:lnTo>
                      <a:pt x="3501" y="435"/>
                    </a:lnTo>
                    <a:lnTo>
                      <a:pt x="3472" y="435"/>
                    </a:lnTo>
                    <a:lnTo>
                      <a:pt x="3437" y="438"/>
                    </a:lnTo>
                    <a:lnTo>
                      <a:pt x="3396" y="441"/>
                    </a:lnTo>
                    <a:lnTo>
                      <a:pt x="3349" y="446"/>
                    </a:lnTo>
                    <a:lnTo>
                      <a:pt x="3301" y="451"/>
                    </a:lnTo>
                    <a:lnTo>
                      <a:pt x="3259" y="455"/>
                    </a:lnTo>
                    <a:lnTo>
                      <a:pt x="3224" y="457"/>
                    </a:lnTo>
                    <a:lnTo>
                      <a:pt x="3194" y="459"/>
                    </a:lnTo>
                    <a:lnTo>
                      <a:pt x="3146" y="457"/>
                    </a:lnTo>
                    <a:lnTo>
                      <a:pt x="3093" y="454"/>
                    </a:lnTo>
                    <a:lnTo>
                      <a:pt x="3033" y="448"/>
                    </a:lnTo>
                    <a:lnTo>
                      <a:pt x="2968" y="438"/>
                    </a:lnTo>
                    <a:lnTo>
                      <a:pt x="2896" y="427"/>
                    </a:lnTo>
                    <a:lnTo>
                      <a:pt x="2818" y="413"/>
                    </a:lnTo>
                    <a:lnTo>
                      <a:pt x="2734" y="396"/>
                    </a:lnTo>
                    <a:lnTo>
                      <a:pt x="2650" y="380"/>
                    </a:lnTo>
                    <a:lnTo>
                      <a:pt x="2573" y="365"/>
                    </a:lnTo>
                    <a:lnTo>
                      <a:pt x="2501" y="354"/>
                    </a:lnTo>
                    <a:lnTo>
                      <a:pt x="2437" y="345"/>
                    </a:lnTo>
                    <a:lnTo>
                      <a:pt x="2377" y="339"/>
                    </a:lnTo>
                    <a:lnTo>
                      <a:pt x="2324" y="335"/>
                    </a:lnTo>
                    <a:lnTo>
                      <a:pt x="2277" y="334"/>
                    </a:lnTo>
                    <a:close/>
                    <a:moveTo>
                      <a:pt x="2277" y="0"/>
                    </a:moveTo>
                    <a:lnTo>
                      <a:pt x="2324" y="1"/>
                    </a:lnTo>
                    <a:lnTo>
                      <a:pt x="2379" y="5"/>
                    </a:lnTo>
                    <a:lnTo>
                      <a:pt x="2438" y="11"/>
                    </a:lnTo>
                    <a:lnTo>
                      <a:pt x="2504" y="20"/>
                    </a:lnTo>
                    <a:lnTo>
                      <a:pt x="2575" y="32"/>
                    </a:lnTo>
                    <a:lnTo>
                      <a:pt x="2653" y="46"/>
                    </a:lnTo>
                    <a:lnTo>
                      <a:pt x="2736" y="62"/>
                    </a:lnTo>
                    <a:lnTo>
                      <a:pt x="2819" y="79"/>
                    </a:lnTo>
                    <a:lnTo>
                      <a:pt x="2896" y="93"/>
                    </a:lnTo>
                    <a:lnTo>
                      <a:pt x="2966" y="104"/>
                    </a:lnTo>
                    <a:lnTo>
                      <a:pt x="3032" y="114"/>
                    </a:lnTo>
                    <a:lnTo>
                      <a:pt x="3090" y="120"/>
                    </a:lnTo>
                    <a:lnTo>
                      <a:pt x="3142" y="124"/>
                    </a:lnTo>
                    <a:lnTo>
                      <a:pt x="3189" y="125"/>
                    </a:lnTo>
                    <a:lnTo>
                      <a:pt x="3217" y="124"/>
                    </a:lnTo>
                    <a:lnTo>
                      <a:pt x="3251" y="121"/>
                    </a:lnTo>
                    <a:lnTo>
                      <a:pt x="3291" y="117"/>
                    </a:lnTo>
                    <a:lnTo>
                      <a:pt x="3338" y="111"/>
                    </a:lnTo>
                    <a:lnTo>
                      <a:pt x="3385" y="106"/>
                    </a:lnTo>
                    <a:lnTo>
                      <a:pt x="3426" y="103"/>
                    </a:lnTo>
                    <a:lnTo>
                      <a:pt x="3461" y="100"/>
                    </a:lnTo>
                    <a:lnTo>
                      <a:pt x="3489" y="99"/>
                    </a:lnTo>
                    <a:lnTo>
                      <a:pt x="3541" y="101"/>
                    </a:lnTo>
                    <a:lnTo>
                      <a:pt x="3589" y="107"/>
                    </a:lnTo>
                    <a:lnTo>
                      <a:pt x="3632" y="117"/>
                    </a:lnTo>
                    <a:lnTo>
                      <a:pt x="3673" y="131"/>
                    </a:lnTo>
                    <a:lnTo>
                      <a:pt x="3710" y="150"/>
                    </a:lnTo>
                    <a:lnTo>
                      <a:pt x="3742" y="173"/>
                    </a:lnTo>
                    <a:lnTo>
                      <a:pt x="3772" y="199"/>
                    </a:lnTo>
                    <a:lnTo>
                      <a:pt x="3798" y="230"/>
                    </a:lnTo>
                    <a:lnTo>
                      <a:pt x="3824" y="269"/>
                    </a:lnTo>
                    <a:lnTo>
                      <a:pt x="3845" y="313"/>
                    </a:lnTo>
                    <a:lnTo>
                      <a:pt x="3864" y="360"/>
                    </a:lnTo>
                    <a:lnTo>
                      <a:pt x="3877" y="409"/>
                    </a:lnTo>
                    <a:lnTo>
                      <a:pt x="3887" y="464"/>
                    </a:lnTo>
                    <a:lnTo>
                      <a:pt x="3894" y="521"/>
                    </a:lnTo>
                    <a:lnTo>
                      <a:pt x="3895" y="581"/>
                    </a:lnTo>
                    <a:lnTo>
                      <a:pt x="3895" y="615"/>
                    </a:lnTo>
                    <a:lnTo>
                      <a:pt x="3892" y="655"/>
                    </a:lnTo>
                    <a:lnTo>
                      <a:pt x="3887" y="704"/>
                    </a:lnTo>
                    <a:lnTo>
                      <a:pt x="3882" y="758"/>
                    </a:lnTo>
                    <a:lnTo>
                      <a:pt x="3876" y="814"/>
                    </a:lnTo>
                    <a:lnTo>
                      <a:pt x="3872" y="862"/>
                    </a:lnTo>
                    <a:lnTo>
                      <a:pt x="3870" y="903"/>
                    </a:lnTo>
                    <a:lnTo>
                      <a:pt x="3869" y="936"/>
                    </a:lnTo>
                    <a:lnTo>
                      <a:pt x="3870" y="961"/>
                    </a:lnTo>
                    <a:lnTo>
                      <a:pt x="3871" y="984"/>
                    </a:lnTo>
                    <a:lnTo>
                      <a:pt x="3880" y="1029"/>
                    </a:lnTo>
                    <a:lnTo>
                      <a:pt x="3885" y="1049"/>
                    </a:lnTo>
                    <a:lnTo>
                      <a:pt x="3890" y="1063"/>
                    </a:lnTo>
                    <a:lnTo>
                      <a:pt x="3894" y="1075"/>
                    </a:lnTo>
                    <a:lnTo>
                      <a:pt x="3900" y="1088"/>
                    </a:lnTo>
                    <a:lnTo>
                      <a:pt x="3907" y="1106"/>
                    </a:lnTo>
                    <a:lnTo>
                      <a:pt x="3913" y="1123"/>
                    </a:lnTo>
                    <a:lnTo>
                      <a:pt x="3920" y="1138"/>
                    </a:lnTo>
                    <a:lnTo>
                      <a:pt x="3923" y="1150"/>
                    </a:lnTo>
                    <a:lnTo>
                      <a:pt x="3939" y="1196"/>
                    </a:lnTo>
                    <a:lnTo>
                      <a:pt x="3954" y="1249"/>
                    </a:lnTo>
                    <a:lnTo>
                      <a:pt x="3968" y="1311"/>
                    </a:lnTo>
                    <a:lnTo>
                      <a:pt x="3979" y="1381"/>
                    </a:lnTo>
                    <a:lnTo>
                      <a:pt x="3989" y="1459"/>
                    </a:lnTo>
                    <a:lnTo>
                      <a:pt x="3999" y="1558"/>
                    </a:lnTo>
                    <a:lnTo>
                      <a:pt x="4006" y="1650"/>
                    </a:lnTo>
                    <a:lnTo>
                      <a:pt x="4011" y="1735"/>
                    </a:lnTo>
                    <a:lnTo>
                      <a:pt x="4013" y="1814"/>
                    </a:lnTo>
                    <a:lnTo>
                      <a:pt x="4009" y="1938"/>
                    </a:lnTo>
                    <a:lnTo>
                      <a:pt x="3998" y="2060"/>
                    </a:lnTo>
                    <a:lnTo>
                      <a:pt x="3979" y="2183"/>
                    </a:lnTo>
                    <a:lnTo>
                      <a:pt x="3953" y="2304"/>
                    </a:lnTo>
                    <a:lnTo>
                      <a:pt x="3920" y="2426"/>
                    </a:lnTo>
                    <a:lnTo>
                      <a:pt x="3879" y="2548"/>
                    </a:lnTo>
                    <a:lnTo>
                      <a:pt x="3829" y="2669"/>
                    </a:lnTo>
                    <a:lnTo>
                      <a:pt x="3782" y="2773"/>
                    </a:lnTo>
                    <a:lnTo>
                      <a:pt x="3729" y="2874"/>
                    </a:lnTo>
                    <a:lnTo>
                      <a:pt x="3672" y="2973"/>
                    </a:lnTo>
                    <a:lnTo>
                      <a:pt x="3610" y="3068"/>
                    </a:lnTo>
                    <a:lnTo>
                      <a:pt x="3544" y="3161"/>
                    </a:lnTo>
                    <a:lnTo>
                      <a:pt x="3473" y="3250"/>
                    </a:lnTo>
                    <a:lnTo>
                      <a:pt x="3398" y="3337"/>
                    </a:lnTo>
                    <a:lnTo>
                      <a:pt x="3317" y="3419"/>
                    </a:lnTo>
                    <a:lnTo>
                      <a:pt x="3234" y="3499"/>
                    </a:lnTo>
                    <a:lnTo>
                      <a:pt x="3149" y="3572"/>
                    </a:lnTo>
                    <a:lnTo>
                      <a:pt x="3059" y="3640"/>
                    </a:lnTo>
                    <a:lnTo>
                      <a:pt x="2969" y="3701"/>
                    </a:lnTo>
                    <a:lnTo>
                      <a:pt x="2876" y="3757"/>
                    </a:lnTo>
                    <a:lnTo>
                      <a:pt x="2780" y="3808"/>
                    </a:lnTo>
                    <a:lnTo>
                      <a:pt x="2682" y="3852"/>
                    </a:lnTo>
                    <a:lnTo>
                      <a:pt x="2583" y="3891"/>
                    </a:lnTo>
                    <a:lnTo>
                      <a:pt x="2508" y="3914"/>
                    </a:lnTo>
                    <a:lnTo>
                      <a:pt x="2428" y="3935"/>
                    </a:lnTo>
                    <a:lnTo>
                      <a:pt x="2344" y="3954"/>
                    </a:lnTo>
                    <a:lnTo>
                      <a:pt x="2255" y="3970"/>
                    </a:lnTo>
                    <a:lnTo>
                      <a:pt x="2159" y="3982"/>
                    </a:lnTo>
                    <a:lnTo>
                      <a:pt x="2060" y="3992"/>
                    </a:lnTo>
                    <a:lnTo>
                      <a:pt x="1955" y="3999"/>
                    </a:lnTo>
                    <a:lnTo>
                      <a:pt x="1846" y="4004"/>
                    </a:lnTo>
                    <a:lnTo>
                      <a:pt x="1730" y="4006"/>
                    </a:lnTo>
                    <a:lnTo>
                      <a:pt x="1684" y="4004"/>
                    </a:lnTo>
                    <a:lnTo>
                      <a:pt x="1634" y="4002"/>
                    </a:lnTo>
                    <a:lnTo>
                      <a:pt x="1575" y="3998"/>
                    </a:lnTo>
                    <a:lnTo>
                      <a:pt x="1512" y="3993"/>
                    </a:lnTo>
                    <a:lnTo>
                      <a:pt x="1443" y="3986"/>
                    </a:lnTo>
                    <a:lnTo>
                      <a:pt x="1367" y="3977"/>
                    </a:lnTo>
                    <a:lnTo>
                      <a:pt x="1287" y="3967"/>
                    </a:lnTo>
                    <a:lnTo>
                      <a:pt x="1205" y="3957"/>
                    </a:lnTo>
                    <a:lnTo>
                      <a:pt x="1129" y="3949"/>
                    </a:lnTo>
                    <a:lnTo>
                      <a:pt x="1060" y="3941"/>
                    </a:lnTo>
                    <a:lnTo>
                      <a:pt x="998" y="3936"/>
                    </a:lnTo>
                    <a:lnTo>
                      <a:pt x="941" y="3933"/>
                    </a:lnTo>
                    <a:lnTo>
                      <a:pt x="890" y="3930"/>
                    </a:lnTo>
                    <a:lnTo>
                      <a:pt x="844" y="3930"/>
                    </a:lnTo>
                    <a:lnTo>
                      <a:pt x="817" y="3931"/>
                    </a:lnTo>
                    <a:lnTo>
                      <a:pt x="784" y="3935"/>
                    </a:lnTo>
                    <a:lnTo>
                      <a:pt x="746" y="3943"/>
                    </a:lnTo>
                    <a:lnTo>
                      <a:pt x="703" y="3954"/>
                    </a:lnTo>
                    <a:lnTo>
                      <a:pt x="654" y="3967"/>
                    </a:lnTo>
                    <a:lnTo>
                      <a:pt x="606" y="3981"/>
                    </a:lnTo>
                    <a:lnTo>
                      <a:pt x="564" y="3992"/>
                    </a:lnTo>
                    <a:lnTo>
                      <a:pt x="525" y="3999"/>
                    </a:lnTo>
                    <a:lnTo>
                      <a:pt x="491" y="4003"/>
                    </a:lnTo>
                    <a:lnTo>
                      <a:pt x="462" y="4006"/>
                    </a:lnTo>
                    <a:lnTo>
                      <a:pt x="409" y="4002"/>
                    </a:lnTo>
                    <a:lnTo>
                      <a:pt x="358" y="3993"/>
                    </a:lnTo>
                    <a:lnTo>
                      <a:pt x="310" y="3978"/>
                    </a:lnTo>
                    <a:lnTo>
                      <a:pt x="264" y="3957"/>
                    </a:lnTo>
                    <a:lnTo>
                      <a:pt x="220" y="3931"/>
                    </a:lnTo>
                    <a:lnTo>
                      <a:pt x="178" y="3899"/>
                    </a:lnTo>
                    <a:lnTo>
                      <a:pt x="140" y="3861"/>
                    </a:lnTo>
                    <a:lnTo>
                      <a:pt x="99" y="3811"/>
                    </a:lnTo>
                    <a:lnTo>
                      <a:pt x="67" y="3760"/>
                    </a:lnTo>
                    <a:lnTo>
                      <a:pt x="41" y="3704"/>
                    </a:lnTo>
                    <a:lnTo>
                      <a:pt x="22" y="3647"/>
                    </a:lnTo>
                    <a:lnTo>
                      <a:pt x="11" y="3588"/>
                    </a:lnTo>
                    <a:lnTo>
                      <a:pt x="7" y="3526"/>
                    </a:lnTo>
                    <a:lnTo>
                      <a:pt x="8" y="3499"/>
                    </a:lnTo>
                    <a:lnTo>
                      <a:pt x="12" y="3466"/>
                    </a:lnTo>
                    <a:lnTo>
                      <a:pt x="18" y="3432"/>
                    </a:lnTo>
                    <a:lnTo>
                      <a:pt x="26" y="3392"/>
                    </a:lnTo>
                    <a:lnTo>
                      <a:pt x="37" y="3348"/>
                    </a:lnTo>
                    <a:lnTo>
                      <a:pt x="47" y="3304"/>
                    </a:lnTo>
                    <a:lnTo>
                      <a:pt x="56" y="3265"/>
                    </a:lnTo>
                    <a:lnTo>
                      <a:pt x="61" y="3230"/>
                    </a:lnTo>
                    <a:lnTo>
                      <a:pt x="64" y="3199"/>
                    </a:lnTo>
                    <a:lnTo>
                      <a:pt x="65" y="3173"/>
                    </a:lnTo>
                    <a:lnTo>
                      <a:pt x="64" y="3135"/>
                    </a:lnTo>
                    <a:lnTo>
                      <a:pt x="62" y="3092"/>
                    </a:lnTo>
                    <a:lnTo>
                      <a:pt x="57" y="3042"/>
                    </a:lnTo>
                    <a:lnTo>
                      <a:pt x="51" y="2988"/>
                    </a:lnTo>
                    <a:lnTo>
                      <a:pt x="43" y="2926"/>
                    </a:lnTo>
                    <a:lnTo>
                      <a:pt x="33" y="2859"/>
                    </a:lnTo>
                    <a:lnTo>
                      <a:pt x="23" y="2792"/>
                    </a:lnTo>
                    <a:lnTo>
                      <a:pt x="15" y="2731"/>
                    </a:lnTo>
                    <a:lnTo>
                      <a:pt x="8" y="2675"/>
                    </a:lnTo>
                    <a:lnTo>
                      <a:pt x="3" y="2625"/>
                    </a:lnTo>
                    <a:lnTo>
                      <a:pt x="1" y="2581"/>
                    </a:lnTo>
                    <a:lnTo>
                      <a:pt x="0" y="2543"/>
                    </a:lnTo>
                    <a:lnTo>
                      <a:pt x="0" y="2543"/>
                    </a:lnTo>
                    <a:lnTo>
                      <a:pt x="3" y="2398"/>
                    </a:lnTo>
                    <a:lnTo>
                      <a:pt x="12" y="2256"/>
                    </a:lnTo>
                    <a:lnTo>
                      <a:pt x="27" y="2115"/>
                    </a:lnTo>
                    <a:lnTo>
                      <a:pt x="47" y="1975"/>
                    </a:lnTo>
                    <a:lnTo>
                      <a:pt x="74" y="1836"/>
                    </a:lnTo>
                    <a:lnTo>
                      <a:pt x="106" y="1699"/>
                    </a:lnTo>
                    <a:lnTo>
                      <a:pt x="145" y="1563"/>
                    </a:lnTo>
                    <a:lnTo>
                      <a:pt x="189" y="1428"/>
                    </a:lnTo>
                    <a:lnTo>
                      <a:pt x="230" y="1322"/>
                    </a:lnTo>
                    <a:lnTo>
                      <a:pt x="277" y="1219"/>
                    </a:lnTo>
                    <a:lnTo>
                      <a:pt x="330" y="1118"/>
                    </a:lnTo>
                    <a:lnTo>
                      <a:pt x="388" y="1019"/>
                    </a:lnTo>
                    <a:lnTo>
                      <a:pt x="452" y="922"/>
                    </a:lnTo>
                    <a:lnTo>
                      <a:pt x="509" y="846"/>
                    </a:lnTo>
                    <a:lnTo>
                      <a:pt x="570" y="772"/>
                    </a:lnTo>
                    <a:lnTo>
                      <a:pt x="634" y="702"/>
                    </a:lnTo>
                    <a:lnTo>
                      <a:pt x="701" y="637"/>
                    </a:lnTo>
                    <a:lnTo>
                      <a:pt x="771" y="574"/>
                    </a:lnTo>
                    <a:lnTo>
                      <a:pt x="844" y="516"/>
                    </a:lnTo>
                    <a:lnTo>
                      <a:pt x="907" y="472"/>
                    </a:lnTo>
                    <a:lnTo>
                      <a:pt x="977" y="428"/>
                    </a:lnTo>
                    <a:lnTo>
                      <a:pt x="1056" y="383"/>
                    </a:lnTo>
                    <a:lnTo>
                      <a:pt x="1143" y="339"/>
                    </a:lnTo>
                    <a:lnTo>
                      <a:pt x="1237" y="293"/>
                    </a:lnTo>
                    <a:lnTo>
                      <a:pt x="1340" y="248"/>
                    </a:lnTo>
                    <a:lnTo>
                      <a:pt x="1450" y="203"/>
                    </a:lnTo>
                    <a:lnTo>
                      <a:pt x="1562" y="161"/>
                    </a:lnTo>
                    <a:lnTo>
                      <a:pt x="1667" y="122"/>
                    </a:lnTo>
                    <a:lnTo>
                      <a:pt x="1768" y="90"/>
                    </a:lnTo>
                    <a:lnTo>
                      <a:pt x="1864" y="62"/>
                    </a:lnTo>
                    <a:lnTo>
                      <a:pt x="1956" y="39"/>
                    </a:lnTo>
                    <a:lnTo>
                      <a:pt x="2043" y="22"/>
                    </a:lnTo>
                    <a:lnTo>
                      <a:pt x="2126" y="10"/>
                    </a:lnTo>
                    <a:lnTo>
                      <a:pt x="2204" y="2"/>
                    </a:lnTo>
                    <a:lnTo>
                      <a:pt x="2277" y="0"/>
                    </a:lnTo>
                    <a:close/>
                  </a:path>
                </a:pathLst>
              </a:custGeom>
              <a:solidFill>
                <a:schemeClr val="bg1"/>
              </a:solid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15" name="iS1ide-Freeform 14">
                <a:extLst>
                  <a:ext uri="{FF2B5EF4-FFF2-40B4-BE49-F238E27FC236}">
                    <a16:creationId xmlns:a16="http://schemas.microsoft.com/office/drawing/2014/main" id="{2CF7E952-3376-473C-BE12-E2D350482337}"/>
                  </a:ext>
                </a:extLst>
              </p:cNvPr>
              <p:cNvSpPr>
                <a:spLocks/>
              </p:cNvSpPr>
              <p:nvPr/>
            </p:nvSpPr>
            <p:spPr bwMode="auto">
              <a:xfrm>
                <a:off x="4646178" y="1648890"/>
                <a:ext cx="1271080" cy="989264"/>
              </a:xfrm>
              <a:custGeom>
                <a:avLst/>
                <a:gdLst>
                  <a:gd name="T0" fmla="*/ 648 w 892"/>
                  <a:gd name="T1" fmla="*/ 695 h 695"/>
                  <a:gd name="T2" fmla="*/ 628 w 892"/>
                  <a:gd name="T3" fmla="*/ 684 h 695"/>
                  <a:gd name="T4" fmla="*/ 629 w 892"/>
                  <a:gd name="T5" fmla="*/ 663 h 695"/>
                  <a:gd name="T6" fmla="*/ 652 w 892"/>
                  <a:gd name="T7" fmla="*/ 590 h 695"/>
                  <a:gd name="T8" fmla="*/ 552 w 892"/>
                  <a:gd name="T9" fmla="*/ 499 h 695"/>
                  <a:gd name="T10" fmla="*/ 451 w 892"/>
                  <a:gd name="T11" fmla="*/ 590 h 695"/>
                  <a:gd name="T12" fmla="*/ 474 w 892"/>
                  <a:gd name="T13" fmla="*/ 663 h 695"/>
                  <a:gd name="T14" fmla="*/ 476 w 892"/>
                  <a:gd name="T15" fmla="*/ 684 h 695"/>
                  <a:gd name="T16" fmla="*/ 457 w 892"/>
                  <a:gd name="T17" fmla="*/ 694 h 695"/>
                  <a:gd name="T18" fmla="*/ 457 w 892"/>
                  <a:gd name="T19" fmla="*/ 694 h 695"/>
                  <a:gd name="T20" fmla="*/ 450 w 892"/>
                  <a:gd name="T21" fmla="*/ 694 h 695"/>
                  <a:gd name="T22" fmla="*/ 243 w 892"/>
                  <a:gd name="T23" fmla="*/ 694 h 695"/>
                  <a:gd name="T24" fmla="*/ 230 w 892"/>
                  <a:gd name="T25" fmla="*/ 694 h 695"/>
                  <a:gd name="T26" fmla="*/ 196 w 892"/>
                  <a:gd name="T27" fmla="*/ 694 h 695"/>
                  <a:gd name="T28" fmla="*/ 196 w 892"/>
                  <a:gd name="T29" fmla="*/ 459 h 695"/>
                  <a:gd name="T30" fmla="*/ 196 w 892"/>
                  <a:gd name="T31" fmla="*/ 453 h 695"/>
                  <a:gd name="T32" fmla="*/ 195 w 892"/>
                  <a:gd name="T33" fmla="*/ 453 h 695"/>
                  <a:gd name="T34" fmla="*/ 196 w 892"/>
                  <a:gd name="T35" fmla="*/ 453 h 695"/>
                  <a:gd name="T36" fmla="*/ 152 w 892"/>
                  <a:gd name="T37" fmla="*/ 405 h 695"/>
                  <a:gd name="T38" fmla="*/ 127 w 892"/>
                  <a:gd name="T39" fmla="*/ 411 h 695"/>
                  <a:gd name="T40" fmla="*/ 65 w 892"/>
                  <a:gd name="T41" fmla="*/ 432 h 695"/>
                  <a:gd name="T42" fmla="*/ 0 w 892"/>
                  <a:gd name="T43" fmla="*/ 357 h 695"/>
                  <a:gd name="T44" fmla="*/ 65 w 892"/>
                  <a:gd name="T45" fmla="*/ 281 h 695"/>
                  <a:gd name="T46" fmla="*/ 127 w 892"/>
                  <a:gd name="T47" fmla="*/ 302 h 695"/>
                  <a:gd name="T48" fmla="*/ 151 w 892"/>
                  <a:gd name="T49" fmla="*/ 308 h 695"/>
                  <a:gd name="T50" fmla="*/ 195 w 892"/>
                  <a:gd name="T51" fmla="*/ 262 h 695"/>
                  <a:gd name="T52" fmla="*/ 184 w 892"/>
                  <a:gd name="T53" fmla="*/ 262 h 695"/>
                  <a:gd name="T54" fmla="*/ 186 w 892"/>
                  <a:gd name="T55" fmla="*/ 262 h 695"/>
                  <a:gd name="T56" fmla="*/ 195 w 892"/>
                  <a:gd name="T57" fmla="*/ 262 h 695"/>
                  <a:gd name="T58" fmla="*/ 195 w 892"/>
                  <a:gd name="T59" fmla="*/ 261 h 695"/>
                  <a:gd name="T60" fmla="*/ 196 w 892"/>
                  <a:gd name="T61" fmla="*/ 261 h 695"/>
                  <a:gd name="T62" fmla="*/ 196 w 892"/>
                  <a:gd name="T63" fmla="*/ 260 h 695"/>
                  <a:gd name="T64" fmla="*/ 196 w 892"/>
                  <a:gd name="T65" fmla="*/ 255 h 695"/>
                  <a:gd name="T66" fmla="*/ 196 w 892"/>
                  <a:gd name="T67" fmla="*/ 0 h 695"/>
                  <a:gd name="T68" fmla="*/ 237 w 892"/>
                  <a:gd name="T69" fmla="*/ 1 h 695"/>
                  <a:gd name="T70" fmla="*/ 330 w 892"/>
                  <a:gd name="T71" fmla="*/ 1 h 695"/>
                  <a:gd name="T72" fmla="*/ 341 w 892"/>
                  <a:gd name="T73" fmla="*/ 1 h 695"/>
                  <a:gd name="T74" fmla="*/ 449 w 892"/>
                  <a:gd name="T75" fmla="*/ 1 h 695"/>
                  <a:gd name="T76" fmla="*/ 648 w 892"/>
                  <a:gd name="T77" fmla="*/ 1 h 695"/>
                  <a:gd name="T78" fmla="*/ 648 w 892"/>
                  <a:gd name="T79" fmla="*/ 1 h 695"/>
                  <a:gd name="T80" fmla="*/ 649 w 892"/>
                  <a:gd name="T81" fmla="*/ 1 h 695"/>
                  <a:gd name="T82" fmla="*/ 859 w 892"/>
                  <a:gd name="T83" fmla="*/ 1 h 695"/>
                  <a:gd name="T84" fmla="*/ 890 w 892"/>
                  <a:gd name="T85" fmla="*/ 1 h 695"/>
                  <a:gd name="T86" fmla="*/ 890 w 892"/>
                  <a:gd name="T87" fmla="*/ 257 h 695"/>
                  <a:gd name="T88" fmla="*/ 890 w 892"/>
                  <a:gd name="T89" fmla="*/ 261 h 695"/>
                  <a:gd name="T90" fmla="*/ 890 w 892"/>
                  <a:gd name="T91" fmla="*/ 459 h 695"/>
                  <a:gd name="T92" fmla="*/ 890 w 892"/>
                  <a:gd name="T93" fmla="*/ 694 h 695"/>
                  <a:gd name="T94" fmla="*/ 655 w 892"/>
                  <a:gd name="T95" fmla="*/ 694 h 695"/>
                  <a:gd name="T96" fmla="*/ 650 w 892"/>
                  <a:gd name="T97" fmla="*/ 694 h 695"/>
                  <a:gd name="T98" fmla="*/ 648 w 892"/>
                  <a:gd name="T99"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2" h="695">
                    <a:moveTo>
                      <a:pt x="648" y="695"/>
                    </a:moveTo>
                    <a:cubicBezTo>
                      <a:pt x="638" y="693"/>
                      <a:pt x="631" y="690"/>
                      <a:pt x="628" y="684"/>
                    </a:cubicBezTo>
                    <a:cubicBezTo>
                      <a:pt x="625" y="679"/>
                      <a:pt x="625" y="671"/>
                      <a:pt x="629" y="663"/>
                    </a:cubicBezTo>
                    <a:cubicBezTo>
                      <a:pt x="631" y="659"/>
                      <a:pt x="652" y="615"/>
                      <a:pt x="652" y="590"/>
                    </a:cubicBezTo>
                    <a:cubicBezTo>
                      <a:pt x="652" y="540"/>
                      <a:pt x="607" y="499"/>
                      <a:pt x="552" y="499"/>
                    </a:cubicBezTo>
                    <a:cubicBezTo>
                      <a:pt x="496" y="499"/>
                      <a:pt x="451" y="540"/>
                      <a:pt x="451" y="590"/>
                    </a:cubicBezTo>
                    <a:cubicBezTo>
                      <a:pt x="451" y="615"/>
                      <a:pt x="472" y="659"/>
                      <a:pt x="474" y="663"/>
                    </a:cubicBezTo>
                    <a:cubicBezTo>
                      <a:pt x="477" y="669"/>
                      <a:pt x="479" y="677"/>
                      <a:pt x="476" y="684"/>
                    </a:cubicBezTo>
                    <a:cubicBezTo>
                      <a:pt x="473" y="689"/>
                      <a:pt x="466" y="693"/>
                      <a:pt x="457" y="694"/>
                    </a:cubicBezTo>
                    <a:cubicBezTo>
                      <a:pt x="457" y="694"/>
                      <a:pt x="457" y="694"/>
                      <a:pt x="457" y="694"/>
                    </a:cubicBezTo>
                    <a:cubicBezTo>
                      <a:pt x="456" y="694"/>
                      <a:pt x="453" y="694"/>
                      <a:pt x="450" y="694"/>
                    </a:cubicBezTo>
                    <a:cubicBezTo>
                      <a:pt x="243" y="694"/>
                      <a:pt x="243" y="694"/>
                      <a:pt x="243" y="694"/>
                    </a:cubicBezTo>
                    <a:cubicBezTo>
                      <a:pt x="230" y="694"/>
                      <a:pt x="230" y="694"/>
                      <a:pt x="230" y="694"/>
                    </a:cubicBezTo>
                    <a:cubicBezTo>
                      <a:pt x="196" y="694"/>
                      <a:pt x="196" y="694"/>
                      <a:pt x="196" y="694"/>
                    </a:cubicBezTo>
                    <a:cubicBezTo>
                      <a:pt x="196" y="459"/>
                      <a:pt x="196" y="459"/>
                      <a:pt x="196" y="459"/>
                    </a:cubicBezTo>
                    <a:cubicBezTo>
                      <a:pt x="196" y="453"/>
                      <a:pt x="196" y="453"/>
                      <a:pt x="196" y="453"/>
                    </a:cubicBezTo>
                    <a:cubicBezTo>
                      <a:pt x="195" y="453"/>
                      <a:pt x="195" y="453"/>
                      <a:pt x="195" y="453"/>
                    </a:cubicBezTo>
                    <a:cubicBezTo>
                      <a:pt x="196" y="453"/>
                      <a:pt x="196" y="453"/>
                      <a:pt x="196" y="453"/>
                    </a:cubicBezTo>
                    <a:cubicBezTo>
                      <a:pt x="193" y="424"/>
                      <a:pt x="176" y="405"/>
                      <a:pt x="152" y="405"/>
                    </a:cubicBezTo>
                    <a:cubicBezTo>
                      <a:pt x="144" y="405"/>
                      <a:pt x="136" y="407"/>
                      <a:pt x="127" y="411"/>
                    </a:cubicBezTo>
                    <a:cubicBezTo>
                      <a:pt x="111" y="419"/>
                      <a:pt x="80" y="432"/>
                      <a:pt x="65" y="432"/>
                    </a:cubicBezTo>
                    <a:cubicBezTo>
                      <a:pt x="29" y="432"/>
                      <a:pt x="0" y="398"/>
                      <a:pt x="0" y="357"/>
                    </a:cubicBezTo>
                    <a:cubicBezTo>
                      <a:pt x="0" y="315"/>
                      <a:pt x="29" y="281"/>
                      <a:pt x="65" y="281"/>
                    </a:cubicBezTo>
                    <a:cubicBezTo>
                      <a:pt x="80" y="281"/>
                      <a:pt x="111" y="294"/>
                      <a:pt x="127" y="302"/>
                    </a:cubicBezTo>
                    <a:cubicBezTo>
                      <a:pt x="136" y="306"/>
                      <a:pt x="144" y="308"/>
                      <a:pt x="151" y="308"/>
                    </a:cubicBezTo>
                    <a:cubicBezTo>
                      <a:pt x="175" y="308"/>
                      <a:pt x="192" y="290"/>
                      <a:pt x="195" y="262"/>
                    </a:cubicBezTo>
                    <a:cubicBezTo>
                      <a:pt x="184" y="262"/>
                      <a:pt x="184" y="262"/>
                      <a:pt x="184" y="262"/>
                    </a:cubicBezTo>
                    <a:cubicBezTo>
                      <a:pt x="186" y="262"/>
                      <a:pt x="186" y="262"/>
                      <a:pt x="186" y="262"/>
                    </a:cubicBezTo>
                    <a:cubicBezTo>
                      <a:pt x="195" y="262"/>
                      <a:pt x="195" y="262"/>
                      <a:pt x="195" y="262"/>
                    </a:cubicBezTo>
                    <a:cubicBezTo>
                      <a:pt x="195" y="262"/>
                      <a:pt x="195" y="261"/>
                      <a:pt x="195" y="261"/>
                    </a:cubicBezTo>
                    <a:cubicBezTo>
                      <a:pt x="196" y="261"/>
                      <a:pt x="196" y="261"/>
                      <a:pt x="196" y="261"/>
                    </a:cubicBezTo>
                    <a:cubicBezTo>
                      <a:pt x="196" y="260"/>
                      <a:pt x="196" y="260"/>
                      <a:pt x="196" y="260"/>
                    </a:cubicBezTo>
                    <a:cubicBezTo>
                      <a:pt x="196" y="259"/>
                      <a:pt x="196" y="257"/>
                      <a:pt x="196" y="255"/>
                    </a:cubicBezTo>
                    <a:cubicBezTo>
                      <a:pt x="196" y="0"/>
                      <a:pt x="196" y="0"/>
                      <a:pt x="196" y="0"/>
                    </a:cubicBezTo>
                    <a:cubicBezTo>
                      <a:pt x="211" y="0"/>
                      <a:pt x="234" y="1"/>
                      <a:pt x="237" y="1"/>
                    </a:cubicBezTo>
                    <a:cubicBezTo>
                      <a:pt x="330" y="1"/>
                      <a:pt x="330" y="1"/>
                      <a:pt x="330" y="1"/>
                    </a:cubicBezTo>
                    <a:cubicBezTo>
                      <a:pt x="341" y="1"/>
                      <a:pt x="341" y="1"/>
                      <a:pt x="341" y="1"/>
                    </a:cubicBezTo>
                    <a:cubicBezTo>
                      <a:pt x="449" y="1"/>
                      <a:pt x="449" y="1"/>
                      <a:pt x="449" y="1"/>
                    </a:cubicBezTo>
                    <a:cubicBezTo>
                      <a:pt x="648" y="1"/>
                      <a:pt x="648" y="1"/>
                      <a:pt x="648" y="1"/>
                    </a:cubicBezTo>
                    <a:cubicBezTo>
                      <a:pt x="648" y="1"/>
                      <a:pt x="648" y="1"/>
                      <a:pt x="648" y="1"/>
                    </a:cubicBezTo>
                    <a:cubicBezTo>
                      <a:pt x="649" y="1"/>
                      <a:pt x="649" y="1"/>
                      <a:pt x="649" y="1"/>
                    </a:cubicBezTo>
                    <a:cubicBezTo>
                      <a:pt x="859" y="1"/>
                      <a:pt x="859" y="1"/>
                      <a:pt x="859" y="1"/>
                    </a:cubicBezTo>
                    <a:cubicBezTo>
                      <a:pt x="890" y="1"/>
                      <a:pt x="890" y="1"/>
                      <a:pt x="890" y="1"/>
                    </a:cubicBezTo>
                    <a:cubicBezTo>
                      <a:pt x="890" y="257"/>
                      <a:pt x="890" y="257"/>
                      <a:pt x="890" y="257"/>
                    </a:cubicBezTo>
                    <a:cubicBezTo>
                      <a:pt x="890" y="258"/>
                      <a:pt x="890" y="260"/>
                      <a:pt x="890" y="261"/>
                    </a:cubicBezTo>
                    <a:cubicBezTo>
                      <a:pt x="892" y="294"/>
                      <a:pt x="890" y="458"/>
                      <a:pt x="890" y="459"/>
                    </a:cubicBezTo>
                    <a:cubicBezTo>
                      <a:pt x="890" y="694"/>
                      <a:pt x="890" y="694"/>
                      <a:pt x="890" y="694"/>
                    </a:cubicBezTo>
                    <a:cubicBezTo>
                      <a:pt x="655" y="694"/>
                      <a:pt x="655" y="694"/>
                      <a:pt x="655" y="694"/>
                    </a:cubicBezTo>
                    <a:cubicBezTo>
                      <a:pt x="650" y="694"/>
                      <a:pt x="650" y="694"/>
                      <a:pt x="650" y="694"/>
                    </a:cubicBezTo>
                    <a:cubicBezTo>
                      <a:pt x="649" y="694"/>
                      <a:pt x="648" y="695"/>
                      <a:pt x="648" y="695"/>
                    </a:cubicBezTo>
                    <a:close/>
                  </a:path>
                </a:pathLst>
              </a:custGeom>
              <a:solidFill>
                <a:schemeClr val="accent3"/>
              </a:solidFill>
              <a:ln>
                <a:noFill/>
              </a:ln>
            </p:spPr>
            <p:txBody>
              <a:bodyPr anchor="ctr"/>
              <a:lstStyle/>
              <a:p>
                <a:pPr algn="ctr" defTabSz="609585"/>
                <a:endParaRPr sz="2400">
                  <a:solidFill>
                    <a:prstClr val="black"/>
                  </a:solidFill>
                  <a:latin typeface="微软雅黑"/>
                  <a:ea typeface="微软雅黑"/>
                </a:endParaRPr>
              </a:p>
            </p:txBody>
          </p:sp>
          <p:grpSp>
            <p:nvGrpSpPr>
              <p:cNvPr id="16" name="组合 15">
                <a:extLst>
                  <a:ext uri="{FF2B5EF4-FFF2-40B4-BE49-F238E27FC236}">
                    <a16:creationId xmlns:a16="http://schemas.microsoft.com/office/drawing/2014/main" id="{0473E240-8655-4D8A-B718-E1384CE349F9}"/>
                  </a:ext>
                </a:extLst>
              </p:cNvPr>
              <p:cNvGrpSpPr/>
              <p:nvPr/>
            </p:nvGrpSpPr>
            <p:grpSpPr>
              <a:xfrm>
                <a:off x="5292386" y="1934553"/>
                <a:ext cx="230538" cy="274913"/>
                <a:chOff x="11136313" y="3325813"/>
                <a:chExt cx="717550" cy="855662"/>
              </a:xfrm>
              <a:solidFill>
                <a:schemeClr val="bg1"/>
              </a:solidFill>
            </p:grpSpPr>
            <p:sp>
              <p:nvSpPr>
                <p:cNvPr id="48" name="iS1ide-Freeform 47">
                  <a:extLst>
                    <a:ext uri="{FF2B5EF4-FFF2-40B4-BE49-F238E27FC236}">
                      <a16:creationId xmlns:a16="http://schemas.microsoft.com/office/drawing/2014/main" id="{FD744B83-31EA-4147-B39D-3F575E27B5E5}"/>
                    </a:ext>
                  </a:extLst>
                </p:cNvPr>
                <p:cNvSpPr>
                  <a:spLocks/>
                </p:cNvSpPr>
                <p:nvPr/>
              </p:nvSpPr>
              <p:spPr bwMode="auto">
                <a:xfrm>
                  <a:off x="11136313" y="3325813"/>
                  <a:ext cx="717550" cy="811212"/>
                </a:xfrm>
                <a:custGeom>
                  <a:avLst/>
                  <a:gdLst>
                    <a:gd name="T0" fmla="*/ 1636 w 2711"/>
                    <a:gd name="T1" fmla="*/ 952 h 3065"/>
                    <a:gd name="T2" fmla="*/ 1534 w 2711"/>
                    <a:gd name="T3" fmla="*/ 1072 h 3065"/>
                    <a:gd name="T4" fmla="*/ 1524 w 2711"/>
                    <a:gd name="T5" fmla="*/ 1239 h 3065"/>
                    <a:gd name="T6" fmla="*/ 1620 w 2711"/>
                    <a:gd name="T7" fmla="*/ 1379 h 3065"/>
                    <a:gd name="T8" fmla="*/ 1793 w 2711"/>
                    <a:gd name="T9" fmla="*/ 1436 h 3065"/>
                    <a:gd name="T10" fmla="*/ 1959 w 2711"/>
                    <a:gd name="T11" fmla="*/ 1375 h 3065"/>
                    <a:gd name="T12" fmla="*/ 2043 w 2711"/>
                    <a:gd name="T13" fmla="*/ 1243 h 3065"/>
                    <a:gd name="T14" fmla="*/ 2030 w 2711"/>
                    <a:gd name="T15" fmla="*/ 1077 h 3065"/>
                    <a:gd name="T16" fmla="*/ 1915 w 2711"/>
                    <a:gd name="T17" fmla="*/ 948 h 3065"/>
                    <a:gd name="T18" fmla="*/ 2686 w 2711"/>
                    <a:gd name="T19" fmla="*/ 0 h 3065"/>
                    <a:gd name="T20" fmla="*/ 2708 w 2711"/>
                    <a:gd name="T21" fmla="*/ 29 h 3065"/>
                    <a:gd name="T22" fmla="*/ 2703 w 2711"/>
                    <a:gd name="T23" fmla="*/ 72 h 3065"/>
                    <a:gd name="T24" fmla="*/ 2711 w 2711"/>
                    <a:gd name="T25" fmla="*/ 81 h 3065"/>
                    <a:gd name="T26" fmla="*/ 2687 w 2711"/>
                    <a:gd name="T27" fmla="*/ 132 h 3065"/>
                    <a:gd name="T28" fmla="*/ 2683 w 2711"/>
                    <a:gd name="T29" fmla="*/ 182 h 3065"/>
                    <a:gd name="T30" fmla="*/ 2690 w 2711"/>
                    <a:gd name="T31" fmla="*/ 329 h 3065"/>
                    <a:gd name="T32" fmla="*/ 2667 w 2711"/>
                    <a:gd name="T33" fmla="*/ 628 h 3065"/>
                    <a:gd name="T34" fmla="*/ 2638 w 2711"/>
                    <a:gd name="T35" fmla="*/ 780 h 3065"/>
                    <a:gd name="T36" fmla="*/ 2583 w 2711"/>
                    <a:gd name="T37" fmla="*/ 957 h 3065"/>
                    <a:gd name="T38" fmla="*/ 2472 w 2711"/>
                    <a:gd name="T39" fmla="*/ 1220 h 3065"/>
                    <a:gd name="T40" fmla="*/ 2206 w 2711"/>
                    <a:gd name="T41" fmla="*/ 1635 h 3065"/>
                    <a:gd name="T42" fmla="*/ 2083 w 2711"/>
                    <a:gd name="T43" fmla="*/ 1833 h 3065"/>
                    <a:gd name="T44" fmla="*/ 2082 w 2711"/>
                    <a:gd name="T45" fmla="*/ 1989 h 3065"/>
                    <a:gd name="T46" fmla="*/ 2099 w 2711"/>
                    <a:gd name="T47" fmla="*/ 2182 h 3065"/>
                    <a:gd name="T48" fmla="*/ 2085 w 2711"/>
                    <a:gd name="T49" fmla="*/ 2415 h 3065"/>
                    <a:gd name="T50" fmla="*/ 2015 w 2711"/>
                    <a:gd name="T51" fmla="*/ 2661 h 3065"/>
                    <a:gd name="T52" fmla="*/ 1863 w 2711"/>
                    <a:gd name="T53" fmla="*/ 2893 h 3065"/>
                    <a:gd name="T54" fmla="*/ 1646 w 2711"/>
                    <a:gd name="T55" fmla="*/ 3060 h 3065"/>
                    <a:gd name="T56" fmla="*/ 1570 w 2711"/>
                    <a:gd name="T57" fmla="*/ 3037 h 3065"/>
                    <a:gd name="T58" fmla="*/ 1555 w 2711"/>
                    <a:gd name="T59" fmla="*/ 2924 h 3065"/>
                    <a:gd name="T60" fmla="*/ 1541 w 2711"/>
                    <a:gd name="T61" fmla="*/ 2765 h 3065"/>
                    <a:gd name="T62" fmla="*/ 1496 w 2711"/>
                    <a:gd name="T63" fmla="*/ 2582 h 3065"/>
                    <a:gd name="T64" fmla="*/ 1410 w 2711"/>
                    <a:gd name="T65" fmla="*/ 2390 h 3065"/>
                    <a:gd name="T66" fmla="*/ 1267 w 2711"/>
                    <a:gd name="T67" fmla="*/ 2206 h 3065"/>
                    <a:gd name="T68" fmla="*/ 1057 w 2711"/>
                    <a:gd name="T69" fmla="*/ 2045 h 3065"/>
                    <a:gd name="T70" fmla="*/ 767 w 2711"/>
                    <a:gd name="T71" fmla="*/ 1922 h 3065"/>
                    <a:gd name="T72" fmla="*/ 382 w 2711"/>
                    <a:gd name="T73" fmla="*/ 1854 h 3065"/>
                    <a:gd name="T74" fmla="*/ 56 w 2711"/>
                    <a:gd name="T75" fmla="*/ 1839 h 3065"/>
                    <a:gd name="T76" fmla="*/ 0 w 2711"/>
                    <a:gd name="T77" fmla="*/ 1767 h 3065"/>
                    <a:gd name="T78" fmla="*/ 51 w 2711"/>
                    <a:gd name="T79" fmla="*/ 1636 h 3065"/>
                    <a:gd name="T80" fmla="*/ 156 w 2711"/>
                    <a:gd name="T81" fmla="*/ 1471 h 3065"/>
                    <a:gd name="T82" fmla="*/ 316 w 2711"/>
                    <a:gd name="T83" fmla="*/ 1306 h 3065"/>
                    <a:gd name="T84" fmla="*/ 539 w 2711"/>
                    <a:gd name="T85" fmla="*/ 1173 h 3065"/>
                    <a:gd name="T86" fmla="*/ 832 w 2711"/>
                    <a:gd name="T87" fmla="*/ 1103 h 3065"/>
                    <a:gd name="T88" fmla="*/ 1058 w 2711"/>
                    <a:gd name="T89" fmla="*/ 1085 h 3065"/>
                    <a:gd name="T90" fmla="*/ 1176 w 2711"/>
                    <a:gd name="T91" fmla="*/ 993 h 3065"/>
                    <a:gd name="T92" fmla="*/ 1323 w 2711"/>
                    <a:gd name="T93" fmla="*/ 787 h 3065"/>
                    <a:gd name="T94" fmla="*/ 1554 w 2711"/>
                    <a:gd name="T95" fmla="*/ 538 h 3065"/>
                    <a:gd name="T96" fmla="*/ 1871 w 2711"/>
                    <a:gd name="T97" fmla="*/ 296 h 3065"/>
                    <a:gd name="T98" fmla="*/ 2184 w 2711"/>
                    <a:gd name="T99" fmla="*/ 140 h 3065"/>
                    <a:gd name="T100" fmla="*/ 2427 w 2711"/>
                    <a:gd name="T101" fmla="*/ 69 h 3065"/>
                    <a:gd name="T102" fmla="*/ 2551 w 2711"/>
                    <a:gd name="T103" fmla="*/ 48 h 3065"/>
                    <a:gd name="T104" fmla="*/ 2593 w 2711"/>
                    <a:gd name="T105" fmla="*/ 16 h 3065"/>
                    <a:gd name="T106" fmla="*/ 2628 w 2711"/>
                    <a:gd name="T107" fmla="*/ 13 h 3065"/>
                    <a:gd name="T108" fmla="*/ 2686 w 2711"/>
                    <a:gd name="T109" fmla="*/ 0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1" h="3065">
                      <a:moveTo>
                        <a:pt x="1773" y="912"/>
                      </a:moveTo>
                      <a:lnTo>
                        <a:pt x="1736" y="915"/>
                      </a:lnTo>
                      <a:lnTo>
                        <a:pt x="1702" y="923"/>
                      </a:lnTo>
                      <a:lnTo>
                        <a:pt x="1668" y="935"/>
                      </a:lnTo>
                      <a:lnTo>
                        <a:pt x="1636" y="952"/>
                      </a:lnTo>
                      <a:lnTo>
                        <a:pt x="1608" y="972"/>
                      </a:lnTo>
                      <a:lnTo>
                        <a:pt x="1581" y="997"/>
                      </a:lnTo>
                      <a:lnTo>
                        <a:pt x="1564" y="1018"/>
                      </a:lnTo>
                      <a:lnTo>
                        <a:pt x="1550" y="1040"/>
                      </a:lnTo>
                      <a:lnTo>
                        <a:pt x="1534" y="1072"/>
                      </a:lnTo>
                      <a:lnTo>
                        <a:pt x="1522" y="1105"/>
                      </a:lnTo>
                      <a:lnTo>
                        <a:pt x="1516" y="1138"/>
                      </a:lnTo>
                      <a:lnTo>
                        <a:pt x="1514" y="1172"/>
                      </a:lnTo>
                      <a:lnTo>
                        <a:pt x="1517" y="1206"/>
                      </a:lnTo>
                      <a:lnTo>
                        <a:pt x="1524" y="1239"/>
                      </a:lnTo>
                      <a:lnTo>
                        <a:pt x="1536" y="1271"/>
                      </a:lnTo>
                      <a:lnTo>
                        <a:pt x="1551" y="1301"/>
                      </a:lnTo>
                      <a:lnTo>
                        <a:pt x="1570" y="1330"/>
                      </a:lnTo>
                      <a:lnTo>
                        <a:pt x="1593" y="1356"/>
                      </a:lnTo>
                      <a:lnTo>
                        <a:pt x="1620" y="1379"/>
                      </a:lnTo>
                      <a:lnTo>
                        <a:pt x="1650" y="1400"/>
                      </a:lnTo>
                      <a:lnTo>
                        <a:pt x="1684" y="1417"/>
                      </a:lnTo>
                      <a:lnTo>
                        <a:pt x="1721" y="1428"/>
                      </a:lnTo>
                      <a:lnTo>
                        <a:pt x="1756" y="1435"/>
                      </a:lnTo>
                      <a:lnTo>
                        <a:pt x="1793" y="1436"/>
                      </a:lnTo>
                      <a:lnTo>
                        <a:pt x="1829" y="1433"/>
                      </a:lnTo>
                      <a:lnTo>
                        <a:pt x="1864" y="1425"/>
                      </a:lnTo>
                      <a:lnTo>
                        <a:pt x="1897" y="1413"/>
                      </a:lnTo>
                      <a:lnTo>
                        <a:pt x="1930" y="1396"/>
                      </a:lnTo>
                      <a:lnTo>
                        <a:pt x="1959" y="1375"/>
                      </a:lnTo>
                      <a:lnTo>
                        <a:pt x="1985" y="1350"/>
                      </a:lnTo>
                      <a:lnTo>
                        <a:pt x="2002" y="1330"/>
                      </a:lnTo>
                      <a:lnTo>
                        <a:pt x="2016" y="1308"/>
                      </a:lnTo>
                      <a:lnTo>
                        <a:pt x="2032" y="1276"/>
                      </a:lnTo>
                      <a:lnTo>
                        <a:pt x="2043" y="1243"/>
                      </a:lnTo>
                      <a:lnTo>
                        <a:pt x="2049" y="1210"/>
                      </a:lnTo>
                      <a:lnTo>
                        <a:pt x="2051" y="1175"/>
                      </a:lnTo>
                      <a:lnTo>
                        <a:pt x="2048" y="1142"/>
                      </a:lnTo>
                      <a:lnTo>
                        <a:pt x="2042" y="1109"/>
                      </a:lnTo>
                      <a:lnTo>
                        <a:pt x="2030" y="1077"/>
                      </a:lnTo>
                      <a:lnTo>
                        <a:pt x="2015" y="1047"/>
                      </a:lnTo>
                      <a:lnTo>
                        <a:pt x="1995" y="1018"/>
                      </a:lnTo>
                      <a:lnTo>
                        <a:pt x="1972" y="991"/>
                      </a:lnTo>
                      <a:lnTo>
                        <a:pt x="1946" y="968"/>
                      </a:lnTo>
                      <a:lnTo>
                        <a:pt x="1915" y="948"/>
                      </a:lnTo>
                      <a:lnTo>
                        <a:pt x="1881" y="932"/>
                      </a:lnTo>
                      <a:lnTo>
                        <a:pt x="1845" y="920"/>
                      </a:lnTo>
                      <a:lnTo>
                        <a:pt x="1809" y="914"/>
                      </a:lnTo>
                      <a:lnTo>
                        <a:pt x="1773" y="912"/>
                      </a:lnTo>
                      <a:close/>
                      <a:moveTo>
                        <a:pt x="2686" y="0"/>
                      </a:moveTo>
                      <a:lnTo>
                        <a:pt x="2686" y="0"/>
                      </a:lnTo>
                      <a:lnTo>
                        <a:pt x="2697" y="2"/>
                      </a:lnTo>
                      <a:lnTo>
                        <a:pt x="2705" y="8"/>
                      </a:lnTo>
                      <a:lnTo>
                        <a:pt x="2709" y="17"/>
                      </a:lnTo>
                      <a:lnTo>
                        <a:pt x="2708" y="29"/>
                      </a:lnTo>
                      <a:lnTo>
                        <a:pt x="2706" y="42"/>
                      </a:lnTo>
                      <a:lnTo>
                        <a:pt x="2703" y="53"/>
                      </a:lnTo>
                      <a:lnTo>
                        <a:pt x="2702" y="63"/>
                      </a:lnTo>
                      <a:lnTo>
                        <a:pt x="2702" y="69"/>
                      </a:lnTo>
                      <a:lnTo>
                        <a:pt x="2703" y="72"/>
                      </a:lnTo>
                      <a:lnTo>
                        <a:pt x="2706" y="74"/>
                      </a:lnTo>
                      <a:lnTo>
                        <a:pt x="2707" y="75"/>
                      </a:lnTo>
                      <a:lnTo>
                        <a:pt x="2708" y="76"/>
                      </a:lnTo>
                      <a:lnTo>
                        <a:pt x="2708" y="76"/>
                      </a:lnTo>
                      <a:lnTo>
                        <a:pt x="2711" y="81"/>
                      </a:lnTo>
                      <a:lnTo>
                        <a:pt x="2711" y="90"/>
                      </a:lnTo>
                      <a:lnTo>
                        <a:pt x="2707" y="102"/>
                      </a:lnTo>
                      <a:lnTo>
                        <a:pt x="2700" y="115"/>
                      </a:lnTo>
                      <a:lnTo>
                        <a:pt x="2690" y="128"/>
                      </a:lnTo>
                      <a:lnTo>
                        <a:pt x="2687" y="132"/>
                      </a:lnTo>
                      <a:lnTo>
                        <a:pt x="2683" y="137"/>
                      </a:lnTo>
                      <a:lnTo>
                        <a:pt x="2682" y="141"/>
                      </a:lnTo>
                      <a:lnTo>
                        <a:pt x="2682" y="150"/>
                      </a:lnTo>
                      <a:lnTo>
                        <a:pt x="2682" y="164"/>
                      </a:lnTo>
                      <a:lnTo>
                        <a:pt x="2683" y="182"/>
                      </a:lnTo>
                      <a:lnTo>
                        <a:pt x="2684" y="202"/>
                      </a:lnTo>
                      <a:lnTo>
                        <a:pt x="2686" y="226"/>
                      </a:lnTo>
                      <a:lnTo>
                        <a:pt x="2687" y="252"/>
                      </a:lnTo>
                      <a:lnTo>
                        <a:pt x="2688" y="280"/>
                      </a:lnTo>
                      <a:lnTo>
                        <a:pt x="2690" y="329"/>
                      </a:lnTo>
                      <a:lnTo>
                        <a:pt x="2690" y="381"/>
                      </a:lnTo>
                      <a:lnTo>
                        <a:pt x="2688" y="438"/>
                      </a:lnTo>
                      <a:lnTo>
                        <a:pt x="2684" y="499"/>
                      </a:lnTo>
                      <a:lnTo>
                        <a:pt x="2677" y="562"/>
                      </a:lnTo>
                      <a:lnTo>
                        <a:pt x="2667" y="628"/>
                      </a:lnTo>
                      <a:lnTo>
                        <a:pt x="2661" y="667"/>
                      </a:lnTo>
                      <a:lnTo>
                        <a:pt x="2659" y="681"/>
                      </a:lnTo>
                      <a:lnTo>
                        <a:pt x="2656" y="696"/>
                      </a:lnTo>
                      <a:lnTo>
                        <a:pt x="2647" y="740"/>
                      </a:lnTo>
                      <a:lnTo>
                        <a:pt x="2638" y="780"/>
                      </a:lnTo>
                      <a:lnTo>
                        <a:pt x="2629" y="816"/>
                      </a:lnTo>
                      <a:lnTo>
                        <a:pt x="2619" y="848"/>
                      </a:lnTo>
                      <a:lnTo>
                        <a:pt x="2609" y="883"/>
                      </a:lnTo>
                      <a:lnTo>
                        <a:pt x="2597" y="919"/>
                      </a:lnTo>
                      <a:lnTo>
                        <a:pt x="2583" y="957"/>
                      </a:lnTo>
                      <a:lnTo>
                        <a:pt x="2570" y="995"/>
                      </a:lnTo>
                      <a:lnTo>
                        <a:pt x="2557" y="1031"/>
                      </a:lnTo>
                      <a:lnTo>
                        <a:pt x="2543" y="1063"/>
                      </a:lnTo>
                      <a:lnTo>
                        <a:pt x="2510" y="1140"/>
                      </a:lnTo>
                      <a:lnTo>
                        <a:pt x="2472" y="1220"/>
                      </a:lnTo>
                      <a:lnTo>
                        <a:pt x="2429" y="1300"/>
                      </a:lnTo>
                      <a:lnTo>
                        <a:pt x="2381" y="1382"/>
                      </a:lnTo>
                      <a:lnTo>
                        <a:pt x="2329" y="1465"/>
                      </a:lnTo>
                      <a:lnTo>
                        <a:pt x="2270" y="1549"/>
                      </a:lnTo>
                      <a:lnTo>
                        <a:pt x="2206" y="1635"/>
                      </a:lnTo>
                      <a:lnTo>
                        <a:pt x="2136" y="1721"/>
                      </a:lnTo>
                      <a:lnTo>
                        <a:pt x="2119" y="1745"/>
                      </a:lnTo>
                      <a:lnTo>
                        <a:pt x="2104" y="1773"/>
                      </a:lnTo>
                      <a:lnTo>
                        <a:pt x="2092" y="1802"/>
                      </a:lnTo>
                      <a:lnTo>
                        <a:pt x="2083" y="1833"/>
                      </a:lnTo>
                      <a:lnTo>
                        <a:pt x="2076" y="1865"/>
                      </a:lnTo>
                      <a:lnTo>
                        <a:pt x="2072" y="1897"/>
                      </a:lnTo>
                      <a:lnTo>
                        <a:pt x="2072" y="1927"/>
                      </a:lnTo>
                      <a:lnTo>
                        <a:pt x="2075" y="1957"/>
                      </a:lnTo>
                      <a:lnTo>
                        <a:pt x="2082" y="1989"/>
                      </a:lnTo>
                      <a:lnTo>
                        <a:pt x="2087" y="2023"/>
                      </a:lnTo>
                      <a:lnTo>
                        <a:pt x="2091" y="2059"/>
                      </a:lnTo>
                      <a:lnTo>
                        <a:pt x="2095" y="2098"/>
                      </a:lnTo>
                      <a:lnTo>
                        <a:pt x="2098" y="2140"/>
                      </a:lnTo>
                      <a:lnTo>
                        <a:pt x="2099" y="2182"/>
                      </a:lnTo>
                      <a:lnTo>
                        <a:pt x="2100" y="2226"/>
                      </a:lnTo>
                      <a:lnTo>
                        <a:pt x="2099" y="2272"/>
                      </a:lnTo>
                      <a:lnTo>
                        <a:pt x="2096" y="2319"/>
                      </a:lnTo>
                      <a:lnTo>
                        <a:pt x="2092" y="2367"/>
                      </a:lnTo>
                      <a:lnTo>
                        <a:pt x="2085" y="2415"/>
                      </a:lnTo>
                      <a:lnTo>
                        <a:pt x="2076" y="2464"/>
                      </a:lnTo>
                      <a:lnTo>
                        <a:pt x="2064" y="2514"/>
                      </a:lnTo>
                      <a:lnTo>
                        <a:pt x="2051" y="2563"/>
                      </a:lnTo>
                      <a:lnTo>
                        <a:pt x="2034" y="2612"/>
                      </a:lnTo>
                      <a:lnTo>
                        <a:pt x="2015" y="2661"/>
                      </a:lnTo>
                      <a:lnTo>
                        <a:pt x="1991" y="2710"/>
                      </a:lnTo>
                      <a:lnTo>
                        <a:pt x="1965" y="2757"/>
                      </a:lnTo>
                      <a:lnTo>
                        <a:pt x="1935" y="2803"/>
                      </a:lnTo>
                      <a:lnTo>
                        <a:pt x="1900" y="2848"/>
                      </a:lnTo>
                      <a:lnTo>
                        <a:pt x="1863" y="2893"/>
                      </a:lnTo>
                      <a:lnTo>
                        <a:pt x="1820" y="2935"/>
                      </a:lnTo>
                      <a:lnTo>
                        <a:pt x="1774" y="2975"/>
                      </a:lnTo>
                      <a:lnTo>
                        <a:pt x="1723" y="3013"/>
                      </a:lnTo>
                      <a:lnTo>
                        <a:pt x="1667" y="3050"/>
                      </a:lnTo>
                      <a:lnTo>
                        <a:pt x="1646" y="3060"/>
                      </a:lnTo>
                      <a:lnTo>
                        <a:pt x="1627" y="3065"/>
                      </a:lnTo>
                      <a:lnTo>
                        <a:pt x="1610" y="3065"/>
                      </a:lnTo>
                      <a:lnTo>
                        <a:pt x="1593" y="3061"/>
                      </a:lnTo>
                      <a:lnTo>
                        <a:pt x="1580" y="3051"/>
                      </a:lnTo>
                      <a:lnTo>
                        <a:pt x="1570" y="3037"/>
                      </a:lnTo>
                      <a:lnTo>
                        <a:pt x="1562" y="3020"/>
                      </a:lnTo>
                      <a:lnTo>
                        <a:pt x="1557" y="3000"/>
                      </a:lnTo>
                      <a:lnTo>
                        <a:pt x="1556" y="2977"/>
                      </a:lnTo>
                      <a:lnTo>
                        <a:pt x="1556" y="2951"/>
                      </a:lnTo>
                      <a:lnTo>
                        <a:pt x="1555" y="2924"/>
                      </a:lnTo>
                      <a:lnTo>
                        <a:pt x="1554" y="2895"/>
                      </a:lnTo>
                      <a:lnTo>
                        <a:pt x="1552" y="2864"/>
                      </a:lnTo>
                      <a:lnTo>
                        <a:pt x="1550" y="2832"/>
                      </a:lnTo>
                      <a:lnTo>
                        <a:pt x="1546" y="2799"/>
                      </a:lnTo>
                      <a:lnTo>
                        <a:pt x="1541" y="2765"/>
                      </a:lnTo>
                      <a:lnTo>
                        <a:pt x="1535" y="2730"/>
                      </a:lnTo>
                      <a:lnTo>
                        <a:pt x="1527" y="2694"/>
                      </a:lnTo>
                      <a:lnTo>
                        <a:pt x="1518" y="2656"/>
                      </a:lnTo>
                      <a:lnTo>
                        <a:pt x="1508" y="2619"/>
                      </a:lnTo>
                      <a:lnTo>
                        <a:pt x="1496" y="2582"/>
                      </a:lnTo>
                      <a:lnTo>
                        <a:pt x="1483" y="2544"/>
                      </a:lnTo>
                      <a:lnTo>
                        <a:pt x="1468" y="2506"/>
                      </a:lnTo>
                      <a:lnTo>
                        <a:pt x="1451" y="2466"/>
                      </a:lnTo>
                      <a:lnTo>
                        <a:pt x="1431" y="2428"/>
                      </a:lnTo>
                      <a:lnTo>
                        <a:pt x="1410" y="2390"/>
                      </a:lnTo>
                      <a:lnTo>
                        <a:pt x="1386" y="2352"/>
                      </a:lnTo>
                      <a:lnTo>
                        <a:pt x="1360" y="2315"/>
                      </a:lnTo>
                      <a:lnTo>
                        <a:pt x="1332" y="2277"/>
                      </a:lnTo>
                      <a:lnTo>
                        <a:pt x="1301" y="2241"/>
                      </a:lnTo>
                      <a:lnTo>
                        <a:pt x="1267" y="2206"/>
                      </a:lnTo>
                      <a:lnTo>
                        <a:pt x="1232" y="2172"/>
                      </a:lnTo>
                      <a:lnTo>
                        <a:pt x="1192" y="2138"/>
                      </a:lnTo>
                      <a:lnTo>
                        <a:pt x="1151" y="2105"/>
                      </a:lnTo>
                      <a:lnTo>
                        <a:pt x="1105" y="2074"/>
                      </a:lnTo>
                      <a:lnTo>
                        <a:pt x="1057" y="2045"/>
                      </a:lnTo>
                      <a:lnTo>
                        <a:pt x="1006" y="2017"/>
                      </a:lnTo>
                      <a:lnTo>
                        <a:pt x="951" y="1991"/>
                      </a:lnTo>
                      <a:lnTo>
                        <a:pt x="893" y="1966"/>
                      </a:lnTo>
                      <a:lnTo>
                        <a:pt x="832" y="1943"/>
                      </a:lnTo>
                      <a:lnTo>
                        <a:pt x="767" y="1922"/>
                      </a:lnTo>
                      <a:lnTo>
                        <a:pt x="698" y="1904"/>
                      </a:lnTo>
                      <a:lnTo>
                        <a:pt x="625" y="1887"/>
                      </a:lnTo>
                      <a:lnTo>
                        <a:pt x="548" y="1874"/>
                      </a:lnTo>
                      <a:lnTo>
                        <a:pt x="467" y="1863"/>
                      </a:lnTo>
                      <a:lnTo>
                        <a:pt x="382" y="1854"/>
                      </a:lnTo>
                      <a:lnTo>
                        <a:pt x="293" y="1849"/>
                      </a:lnTo>
                      <a:lnTo>
                        <a:pt x="200" y="1846"/>
                      </a:lnTo>
                      <a:lnTo>
                        <a:pt x="101" y="1846"/>
                      </a:lnTo>
                      <a:lnTo>
                        <a:pt x="77" y="1845"/>
                      </a:lnTo>
                      <a:lnTo>
                        <a:pt x="56" y="1839"/>
                      </a:lnTo>
                      <a:lnTo>
                        <a:pt x="37" y="1830"/>
                      </a:lnTo>
                      <a:lnTo>
                        <a:pt x="22" y="1818"/>
                      </a:lnTo>
                      <a:lnTo>
                        <a:pt x="10" y="1804"/>
                      </a:lnTo>
                      <a:lnTo>
                        <a:pt x="3" y="1786"/>
                      </a:lnTo>
                      <a:lnTo>
                        <a:pt x="0" y="1767"/>
                      </a:lnTo>
                      <a:lnTo>
                        <a:pt x="2" y="1745"/>
                      </a:lnTo>
                      <a:lnTo>
                        <a:pt x="9" y="1723"/>
                      </a:lnTo>
                      <a:lnTo>
                        <a:pt x="21" y="1695"/>
                      </a:lnTo>
                      <a:lnTo>
                        <a:pt x="35" y="1667"/>
                      </a:lnTo>
                      <a:lnTo>
                        <a:pt x="51" y="1636"/>
                      </a:lnTo>
                      <a:lnTo>
                        <a:pt x="68" y="1605"/>
                      </a:lnTo>
                      <a:lnTo>
                        <a:pt x="87" y="1572"/>
                      </a:lnTo>
                      <a:lnTo>
                        <a:pt x="108" y="1538"/>
                      </a:lnTo>
                      <a:lnTo>
                        <a:pt x="132" y="1505"/>
                      </a:lnTo>
                      <a:lnTo>
                        <a:pt x="156" y="1471"/>
                      </a:lnTo>
                      <a:lnTo>
                        <a:pt x="183" y="1437"/>
                      </a:lnTo>
                      <a:lnTo>
                        <a:pt x="214" y="1403"/>
                      </a:lnTo>
                      <a:lnTo>
                        <a:pt x="245" y="1369"/>
                      </a:lnTo>
                      <a:lnTo>
                        <a:pt x="280" y="1337"/>
                      </a:lnTo>
                      <a:lnTo>
                        <a:pt x="316" y="1306"/>
                      </a:lnTo>
                      <a:lnTo>
                        <a:pt x="356" y="1276"/>
                      </a:lnTo>
                      <a:lnTo>
                        <a:pt x="397" y="1248"/>
                      </a:lnTo>
                      <a:lnTo>
                        <a:pt x="442" y="1221"/>
                      </a:lnTo>
                      <a:lnTo>
                        <a:pt x="488" y="1195"/>
                      </a:lnTo>
                      <a:lnTo>
                        <a:pt x="539" y="1173"/>
                      </a:lnTo>
                      <a:lnTo>
                        <a:pt x="592" y="1153"/>
                      </a:lnTo>
                      <a:lnTo>
                        <a:pt x="646" y="1136"/>
                      </a:lnTo>
                      <a:lnTo>
                        <a:pt x="705" y="1122"/>
                      </a:lnTo>
                      <a:lnTo>
                        <a:pt x="767" y="1111"/>
                      </a:lnTo>
                      <a:lnTo>
                        <a:pt x="832" y="1103"/>
                      </a:lnTo>
                      <a:lnTo>
                        <a:pt x="899" y="1100"/>
                      </a:lnTo>
                      <a:lnTo>
                        <a:pt x="971" y="1100"/>
                      </a:lnTo>
                      <a:lnTo>
                        <a:pt x="1000" y="1099"/>
                      </a:lnTo>
                      <a:lnTo>
                        <a:pt x="1029" y="1094"/>
                      </a:lnTo>
                      <a:lnTo>
                        <a:pt x="1058" y="1085"/>
                      </a:lnTo>
                      <a:lnTo>
                        <a:pt x="1087" y="1072"/>
                      </a:lnTo>
                      <a:lnTo>
                        <a:pt x="1113" y="1056"/>
                      </a:lnTo>
                      <a:lnTo>
                        <a:pt x="1138" y="1038"/>
                      </a:lnTo>
                      <a:lnTo>
                        <a:pt x="1159" y="1017"/>
                      </a:lnTo>
                      <a:lnTo>
                        <a:pt x="1176" y="993"/>
                      </a:lnTo>
                      <a:lnTo>
                        <a:pt x="1198" y="958"/>
                      </a:lnTo>
                      <a:lnTo>
                        <a:pt x="1225" y="920"/>
                      </a:lnTo>
                      <a:lnTo>
                        <a:pt x="1254" y="878"/>
                      </a:lnTo>
                      <a:lnTo>
                        <a:pt x="1286" y="834"/>
                      </a:lnTo>
                      <a:lnTo>
                        <a:pt x="1323" y="787"/>
                      </a:lnTo>
                      <a:lnTo>
                        <a:pt x="1361" y="739"/>
                      </a:lnTo>
                      <a:lnTo>
                        <a:pt x="1405" y="690"/>
                      </a:lnTo>
                      <a:lnTo>
                        <a:pt x="1451" y="639"/>
                      </a:lnTo>
                      <a:lnTo>
                        <a:pt x="1500" y="588"/>
                      </a:lnTo>
                      <a:lnTo>
                        <a:pt x="1554" y="538"/>
                      </a:lnTo>
                      <a:lnTo>
                        <a:pt x="1610" y="487"/>
                      </a:lnTo>
                      <a:lnTo>
                        <a:pt x="1669" y="436"/>
                      </a:lnTo>
                      <a:lnTo>
                        <a:pt x="1733" y="388"/>
                      </a:lnTo>
                      <a:lnTo>
                        <a:pt x="1800" y="341"/>
                      </a:lnTo>
                      <a:lnTo>
                        <a:pt x="1871" y="296"/>
                      </a:lnTo>
                      <a:lnTo>
                        <a:pt x="1937" y="255"/>
                      </a:lnTo>
                      <a:lnTo>
                        <a:pt x="2002" y="220"/>
                      </a:lnTo>
                      <a:lnTo>
                        <a:pt x="2065" y="189"/>
                      </a:lnTo>
                      <a:lnTo>
                        <a:pt x="2126" y="163"/>
                      </a:lnTo>
                      <a:lnTo>
                        <a:pt x="2184" y="140"/>
                      </a:lnTo>
                      <a:lnTo>
                        <a:pt x="2240" y="120"/>
                      </a:lnTo>
                      <a:lnTo>
                        <a:pt x="2292" y="104"/>
                      </a:lnTo>
                      <a:lnTo>
                        <a:pt x="2341" y="89"/>
                      </a:lnTo>
                      <a:lnTo>
                        <a:pt x="2385" y="78"/>
                      </a:lnTo>
                      <a:lnTo>
                        <a:pt x="2427" y="69"/>
                      </a:lnTo>
                      <a:lnTo>
                        <a:pt x="2457" y="64"/>
                      </a:lnTo>
                      <a:lnTo>
                        <a:pt x="2487" y="59"/>
                      </a:lnTo>
                      <a:lnTo>
                        <a:pt x="2512" y="55"/>
                      </a:lnTo>
                      <a:lnTo>
                        <a:pt x="2533" y="51"/>
                      </a:lnTo>
                      <a:lnTo>
                        <a:pt x="2551" y="48"/>
                      </a:lnTo>
                      <a:lnTo>
                        <a:pt x="2562" y="46"/>
                      </a:lnTo>
                      <a:lnTo>
                        <a:pt x="2567" y="44"/>
                      </a:lnTo>
                      <a:lnTo>
                        <a:pt x="2572" y="37"/>
                      </a:lnTo>
                      <a:lnTo>
                        <a:pt x="2583" y="25"/>
                      </a:lnTo>
                      <a:lnTo>
                        <a:pt x="2593" y="16"/>
                      </a:lnTo>
                      <a:lnTo>
                        <a:pt x="2603" y="9"/>
                      </a:lnTo>
                      <a:lnTo>
                        <a:pt x="2611" y="7"/>
                      </a:lnTo>
                      <a:lnTo>
                        <a:pt x="2618" y="8"/>
                      </a:lnTo>
                      <a:lnTo>
                        <a:pt x="2623" y="12"/>
                      </a:lnTo>
                      <a:lnTo>
                        <a:pt x="2628" y="13"/>
                      </a:lnTo>
                      <a:lnTo>
                        <a:pt x="2636" y="12"/>
                      </a:lnTo>
                      <a:lnTo>
                        <a:pt x="2647" y="10"/>
                      </a:lnTo>
                      <a:lnTo>
                        <a:pt x="2659" y="7"/>
                      </a:lnTo>
                      <a:lnTo>
                        <a:pt x="2673" y="3"/>
                      </a:lnTo>
                      <a:lnTo>
                        <a:pt x="2686"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49" name="iS1ide-Freeform 48">
                  <a:extLst>
                    <a:ext uri="{FF2B5EF4-FFF2-40B4-BE49-F238E27FC236}">
                      <a16:creationId xmlns:a16="http://schemas.microsoft.com/office/drawing/2014/main" id="{954D7A88-46BD-4D16-A1BA-5BA8022B607B}"/>
                    </a:ext>
                  </a:extLst>
                </p:cNvPr>
                <p:cNvSpPr>
                  <a:spLocks/>
                </p:cNvSpPr>
                <p:nvPr/>
              </p:nvSpPr>
              <p:spPr bwMode="auto">
                <a:xfrm>
                  <a:off x="11326813" y="3992563"/>
                  <a:ext cx="142875" cy="174625"/>
                </a:xfrm>
                <a:custGeom>
                  <a:avLst/>
                  <a:gdLst>
                    <a:gd name="T0" fmla="*/ 511 w 541"/>
                    <a:gd name="T1" fmla="*/ 0 h 659"/>
                    <a:gd name="T2" fmla="*/ 524 w 541"/>
                    <a:gd name="T3" fmla="*/ 4 h 659"/>
                    <a:gd name="T4" fmla="*/ 533 w 541"/>
                    <a:gd name="T5" fmla="*/ 12 h 659"/>
                    <a:gd name="T6" fmla="*/ 539 w 541"/>
                    <a:gd name="T7" fmla="*/ 24 h 659"/>
                    <a:gd name="T8" fmla="*/ 541 w 541"/>
                    <a:gd name="T9" fmla="*/ 39 h 659"/>
                    <a:gd name="T10" fmla="*/ 539 w 541"/>
                    <a:gd name="T11" fmla="*/ 58 h 659"/>
                    <a:gd name="T12" fmla="*/ 532 w 541"/>
                    <a:gd name="T13" fmla="*/ 80 h 659"/>
                    <a:gd name="T14" fmla="*/ 515 w 541"/>
                    <a:gd name="T15" fmla="*/ 118 h 659"/>
                    <a:gd name="T16" fmla="*/ 497 w 541"/>
                    <a:gd name="T17" fmla="*/ 160 h 659"/>
                    <a:gd name="T18" fmla="*/ 474 w 541"/>
                    <a:gd name="T19" fmla="*/ 203 h 659"/>
                    <a:gd name="T20" fmla="*/ 450 w 541"/>
                    <a:gd name="T21" fmla="*/ 249 h 659"/>
                    <a:gd name="T22" fmla="*/ 423 w 541"/>
                    <a:gd name="T23" fmla="*/ 296 h 659"/>
                    <a:gd name="T24" fmla="*/ 391 w 541"/>
                    <a:gd name="T25" fmla="*/ 344 h 659"/>
                    <a:gd name="T26" fmla="*/ 358 w 541"/>
                    <a:gd name="T27" fmla="*/ 392 h 659"/>
                    <a:gd name="T28" fmla="*/ 321 w 541"/>
                    <a:gd name="T29" fmla="*/ 439 h 659"/>
                    <a:gd name="T30" fmla="*/ 281 w 541"/>
                    <a:gd name="T31" fmla="*/ 485 h 659"/>
                    <a:gd name="T32" fmla="*/ 238 w 541"/>
                    <a:gd name="T33" fmla="*/ 530 h 659"/>
                    <a:gd name="T34" fmla="*/ 192 w 541"/>
                    <a:gd name="T35" fmla="*/ 571 h 659"/>
                    <a:gd name="T36" fmla="*/ 141 w 541"/>
                    <a:gd name="T37" fmla="*/ 610 h 659"/>
                    <a:gd name="T38" fmla="*/ 87 w 541"/>
                    <a:gd name="T39" fmla="*/ 645 h 659"/>
                    <a:gd name="T40" fmla="*/ 67 w 541"/>
                    <a:gd name="T41" fmla="*/ 655 h 659"/>
                    <a:gd name="T42" fmla="*/ 48 w 541"/>
                    <a:gd name="T43" fmla="*/ 659 h 659"/>
                    <a:gd name="T44" fmla="*/ 32 w 541"/>
                    <a:gd name="T45" fmla="*/ 659 h 659"/>
                    <a:gd name="T46" fmla="*/ 18 w 541"/>
                    <a:gd name="T47" fmla="*/ 654 h 659"/>
                    <a:gd name="T48" fmla="*/ 8 w 541"/>
                    <a:gd name="T49" fmla="*/ 645 h 659"/>
                    <a:gd name="T50" fmla="*/ 2 w 541"/>
                    <a:gd name="T51" fmla="*/ 632 h 659"/>
                    <a:gd name="T52" fmla="*/ 0 w 541"/>
                    <a:gd name="T53" fmla="*/ 616 h 659"/>
                    <a:gd name="T54" fmla="*/ 2 w 541"/>
                    <a:gd name="T55" fmla="*/ 597 h 659"/>
                    <a:gd name="T56" fmla="*/ 9 w 541"/>
                    <a:gd name="T57" fmla="*/ 575 h 659"/>
                    <a:gd name="T58" fmla="*/ 25 w 541"/>
                    <a:gd name="T59" fmla="*/ 539 h 659"/>
                    <a:gd name="T60" fmla="*/ 43 w 541"/>
                    <a:gd name="T61" fmla="*/ 499 h 659"/>
                    <a:gd name="T62" fmla="*/ 64 w 541"/>
                    <a:gd name="T63" fmla="*/ 457 h 659"/>
                    <a:gd name="T64" fmla="*/ 88 w 541"/>
                    <a:gd name="T65" fmla="*/ 413 h 659"/>
                    <a:gd name="T66" fmla="*/ 116 w 541"/>
                    <a:gd name="T67" fmla="*/ 368 h 659"/>
                    <a:gd name="T68" fmla="*/ 146 w 541"/>
                    <a:gd name="T69" fmla="*/ 321 h 659"/>
                    <a:gd name="T70" fmla="*/ 179 w 541"/>
                    <a:gd name="T71" fmla="*/ 275 h 659"/>
                    <a:gd name="T72" fmla="*/ 216 w 541"/>
                    <a:gd name="T73" fmla="*/ 229 h 659"/>
                    <a:gd name="T74" fmla="*/ 256 w 541"/>
                    <a:gd name="T75" fmla="*/ 183 h 659"/>
                    <a:gd name="T76" fmla="*/ 301 w 541"/>
                    <a:gd name="T77" fmla="*/ 138 h 659"/>
                    <a:gd name="T78" fmla="*/ 349 w 541"/>
                    <a:gd name="T79" fmla="*/ 95 h 659"/>
                    <a:gd name="T80" fmla="*/ 401 w 541"/>
                    <a:gd name="T81" fmla="*/ 54 h 659"/>
                    <a:gd name="T82" fmla="*/ 457 w 541"/>
                    <a:gd name="T83" fmla="*/ 16 h 659"/>
                    <a:gd name="T84" fmla="*/ 477 w 541"/>
                    <a:gd name="T85" fmla="*/ 6 h 659"/>
                    <a:gd name="T86" fmla="*/ 496 w 541"/>
                    <a:gd name="T87" fmla="*/ 0 h 659"/>
                    <a:gd name="T88" fmla="*/ 511 w 541"/>
                    <a:gd name="T89"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1" h="659">
                      <a:moveTo>
                        <a:pt x="511" y="0"/>
                      </a:moveTo>
                      <a:lnTo>
                        <a:pt x="524" y="4"/>
                      </a:lnTo>
                      <a:lnTo>
                        <a:pt x="533" y="12"/>
                      </a:lnTo>
                      <a:lnTo>
                        <a:pt x="539" y="24"/>
                      </a:lnTo>
                      <a:lnTo>
                        <a:pt x="541" y="39"/>
                      </a:lnTo>
                      <a:lnTo>
                        <a:pt x="539" y="58"/>
                      </a:lnTo>
                      <a:lnTo>
                        <a:pt x="532" y="80"/>
                      </a:lnTo>
                      <a:lnTo>
                        <a:pt x="515" y="118"/>
                      </a:lnTo>
                      <a:lnTo>
                        <a:pt x="497" y="160"/>
                      </a:lnTo>
                      <a:lnTo>
                        <a:pt x="474" y="203"/>
                      </a:lnTo>
                      <a:lnTo>
                        <a:pt x="450" y="249"/>
                      </a:lnTo>
                      <a:lnTo>
                        <a:pt x="423" y="296"/>
                      </a:lnTo>
                      <a:lnTo>
                        <a:pt x="391" y="344"/>
                      </a:lnTo>
                      <a:lnTo>
                        <a:pt x="358" y="392"/>
                      </a:lnTo>
                      <a:lnTo>
                        <a:pt x="321" y="439"/>
                      </a:lnTo>
                      <a:lnTo>
                        <a:pt x="281" y="485"/>
                      </a:lnTo>
                      <a:lnTo>
                        <a:pt x="238" y="530"/>
                      </a:lnTo>
                      <a:lnTo>
                        <a:pt x="192" y="571"/>
                      </a:lnTo>
                      <a:lnTo>
                        <a:pt x="141" y="610"/>
                      </a:lnTo>
                      <a:lnTo>
                        <a:pt x="87" y="645"/>
                      </a:lnTo>
                      <a:lnTo>
                        <a:pt x="67" y="655"/>
                      </a:lnTo>
                      <a:lnTo>
                        <a:pt x="48" y="659"/>
                      </a:lnTo>
                      <a:lnTo>
                        <a:pt x="32" y="659"/>
                      </a:lnTo>
                      <a:lnTo>
                        <a:pt x="18" y="654"/>
                      </a:lnTo>
                      <a:lnTo>
                        <a:pt x="8" y="645"/>
                      </a:lnTo>
                      <a:lnTo>
                        <a:pt x="2" y="632"/>
                      </a:lnTo>
                      <a:lnTo>
                        <a:pt x="0" y="616"/>
                      </a:lnTo>
                      <a:lnTo>
                        <a:pt x="2" y="597"/>
                      </a:lnTo>
                      <a:lnTo>
                        <a:pt x="9" y="575"/>
                      </a:lnTo>
                      <a:lnTo>
                        <a:pt x="25" y="539"/>
                      </a:lnTo>
                      <a:lnTo>
                        <a:pt x="43" y="499"/>
                      </a:lnTo>
                      <a:lnTo>
                        <a:pt x="64" y="457"/>
                      </a:lnTo>
                      <a:lnTo>
                        <a:pt x="88" y="413"/>
                      </a:lnTo>
                      <a:lnTo>
                        <a:pt x="116" y="368"/>
                      </a:lnTo>
                      <a:lnTo>
                        <a:pt x="146" y="321"/>
                      </a:lnTo>
                      <a:lnTo>
                        <a:pt x="179" y="275"/>
                      </a:lnTo>
                      <a:lnTo>
                        <a:pt x="216" y="229"/>
                      </a:lnTo>
                      <a:lnTo>
                        <a:pt x="256" y="183"/>
                      </a:lnTo>
                      <a:lnTo>
                        <a:pt x="301" y="138"/>
                      </a:lnTo>
                      <a:lnTo>
                        <a:pt x="349" y="95"/>
                      </a:lnTo>
                      <a:lnTo>
                        <a:pt x="401" y="54"/>
                      </a:lnTo>
                      <a:lnTo>
                        <a:pt x="457" y="16"/>
                      </a:lnTo>
                      <a:lnTo>
                        <a:pt x="477" y="6"/>
                      </a:lnTo>
                      <a:lnTo>
                        <a:pt x="496" y="0"/>
                      </a:lnTo>
                      <a:lnTo>
                        <a:pt x="511"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50" name="iS1ide-Freeform 49">
                  <a:extLst>
                    <a:ext uri="{FF2B5EF4-FFF2-40B4-BE49-F238E27FC236}">
                      <a16:creationId xmlns:a16="http://schemas.microsoft.com/office/drawing/2014/main" id="{F062A202-ADE8-45BF-A938-83CF1B0B35A5}"/>
                    </a:ext>
                  </a:extLst>
                </p:cNvPr>
                <p:cNvSpPr>
                  <a:spLocks/>
                </p:cNvSpPr>
                <p:nvPr/>
              </p:nvSpPr>
              <p:spPr bwMode="auto">
                <a:xfrm>
                  <a:off x="11199813" y="3935413"/>
                  <a:ext cx="196850" cy="246062"/>
                </a:xfrm>
                <a:custGeom>
                  <a:avLst/>
                  <a:gdLst>
                    <a:gd name="T0" fmla="*/ 711 w 743"/>
                    <a:gd name="T1" fmla="*/ 0 h 931"/>
                    <a:gd name="T2" fmla="*/ 724 w 743"/>
                    <a:gd name="T3" fmla="*/ 5 h 931"/>
                    <a:gd name="T4" fmla="*/ 733 w 743"/>
                    <a:gd name="T5" fmla="*/ 13 h 931"/>
                    <a:gd name="T6" fmla="*/ 739 w 743"/>
                    <a:gd name="T7" fmla="*/ 25 h 931"/>
                    <a:gd name="T8" fmla="*/ 743 w 743"/>
                    <a:gd name="T9" fmla="*/ 41 h 931"/>
                    <a:gd name="T10" fmla="*/ 741 w 743"/>
                    <a:gd name="T11" fmla="*/ 60 h 931"/>
                    <a:gd name="T12" fmla="*/ 734 w 743"/>
                    <a:gd name="T13" fmla="*/ 82 h 931"/>
                    <a:gd name="T14" fmla="*/ 719 w 743"/>
                    <a:gd name="T15" fmla="*/ 119 h 931"/>
                    <a:gd name="T16" fmla="*/ 703 w 743"/>
                    <a:gd name="T17" fmla="*/ 160 h 931"/>
                    <a:gd name="T18" fmla="*/ 684 w 743"/>
                    <a:gd name="T19" fmla="*/ 204 h 931"/>
                    <a:gd name="T20" fmla="*/ 664 w 743"/>
                    <a:gd name="T21" fmla="*/ 250 h 931"/>
                    <a:gd name="T22" fmla="*/ 639 w 743"/>
                    <a:gd name="T23" fmla="*/ 298 h 931"/>
                    <a:gd name="T24" fmla="*/ 614 w 743"/>
                    <a:gd name="T25" fmla="*/ 348 h 931"/>
                    <a:gd name="T26" fmla="*/ 585 w 743"/>
                    <a:gd name="T27" fmla="*/ 400 h 931"/>
                    <a:gd name="T28" fmla="*/ 554 w 743"/>
                    <a:gd name="T29" fmla="*/ 452 h 931"/>
                    <a:gd name="T30" fmla="*/ 520 w 743"/>
                    <a:gd name="T31" fmla="*/ 504 h 931"/>
                    <a:gd name="T32" fmla="*/ 484 w 743"/>
                    <a:gd name="T33" fmla="*/ 557 h 931"/>
                    <a:gd name="T34" fmla="*/ 445 w 743"/>
                    <a:gd name="T35" fmla="*/ 608 h 931"/>
                    <a:gd name="T36" fmla="*/ 403 w 743"/>
                    <a:gd name="T37" fmla="*/ 659 h 931"/>
                    <a:gd name="T38" fmla="*/ 359 w 743"/>
                    <a:gd name="T39" fmla="*/ 708 h 931"/>
                    <a:gd name="T40" fmla="*/ 311 w 743"/>
                    <a:gd name="T41" fmla="*/ 756 h 931"/>
                    <a:gd name="T42" fmla="*/ 260 w 743"/>
                    <a:gd name="T43" fmla="*/ 801 h 931"/>
                    <a:gd name="T44" fmla="*/ 207 w 743"/>
                    <a:gd name="T45" fmla="*/ 843 h 931"/>
                    <a:gd name="T46" fmla="*/ 150 w 743"/>
                    <a:gd name="T47" fmla="*/ 881 h 931"/>
                    <a:gd name="T48" fmla="*/ 91 w 743"/>
                    <a:gd name="T49" fmla="*/ 917 h 931"/>
                    <a:gd name="T50" fmla="*/ 70 w 743"/>
                    <a:gd name="T51" fmla="*/ 927 h 931"/>
                    <a:gd name="T52" fmla="*/ 51 w 743"/>
                    <a:gd name="T53" fmla="*/ 931 h 931"/>
                    <a:gd name="T54" fmla="*/ 34 w 743"/>
                    <a:gd name="T55" fmla="*/ 930 h 931"/>
                    <a:gd name="T56" fmla="*/ 20 w 743"/>
                    <a:gd name="T57" fmla="*/ 925 h 931"/>
                    <a:gd name="T58" fmla="*/ 10 w 743"/>
                    <a:gd name="T59" fmla="*/ 915 h 931"/>
                    <a:gd name="T60" fmla="*/ 3 w 743"/>
                    <a:gd name="T61" fmla="*/ 902 h 931"/>
                    <a:gd name="T62" fmla="*/ 0 w 743"/>
                    <a:gd name="T63" fmla="*/ 886 h 931"/>
                    <a:gd name="T64" fmla="*/ 2 w 743"/>
                    <a:gd name="T65" fmla="*/ 866 h 931"/>
                    <a:gd name="T66" fmla="*/ 8 w 743"/>
                    <a:gd name="T67" fmla="*/ 844 h 931"/>
                    <a:gd name="T68" fmla="*/ 22 w 743"/>
                    <a:gd name="T69" fmla="*/ 806 h 931"/>
                    <a:gd name="T70" fmla="*/ 40 w 743"/>
                    <a:gd name="T71" fmla="*/ 765 h 931"/>
                    <a:gd name="T72" fmla="*/ 59 w 743"/>
                    <a:gd name="T73" fmla="*/ 720 h 931"/>
                    <a:gd name="T74" fmla="*/ 81 w 743"/>
                    <a:gd name="T75" fmla="*/ 673 h 931"/>
                    <a:gd name="T76" fmla="*/ 105 w 743"/>
                    <a:gd name="T77" fmla="*/ 624 h 931"/>
                    <a:gd name="T78" fmla="*/ 134 w 743"/>
                    <a:gd name="T79" fmla="*/ 573 h 931"/>
                    <a:gd name="T80" fmla="*/ 164 w 743"/>
                    <a:gd name="T81" fmla="*/ 520 h 931"/>
                    <a:gd name="T82" fmla="*/ 198 w 743"/>
                    <a:gd name="T83" fmla="*/ 466 h 931"/>
                    <a:gd name="T84" fmla="*/ 235 w 743"/>
                    <a:gd name="T85" fmla="*/ 413 h 931"/>
                    <a:gd name="T86" fmla="*/ 275 w 743"/>
                    <a:gd name="T87" fmla="*/ 358 h 931"/>
                    <a:gd name="T88" fmla="*/ 318 w 743"/>
                    <a:gd name="T89" fmla="*/ 305 h 931"/>
                    <a:gd name="T90" fmla="*/ 366 w 743"/>
                    <a:gd name="T91" fmla="*/ 252 h 931"/>
                    <a:gd name="T92" fmla="*/ 415 w 743"/>
                    <a:gd name="T93" fmla="*/ 201 h 931"/>
                    <a:gd name="T94" fmla="*/ 470 w 743"/>
                    <a:gd name="T95" fmla="*/ 151 h 931"/>
                    <a:gd name="T96" fmla="*/ 528 w 743"/>
                    <a:gd name="T97" fmla="*/ 103 h 931"/>
                    <a:gd name="T98" fmla="*/ 590 w 743"/>
                    <a:gd name="T99" fmla="*/ 58 h 931"/>
                    <a:gd name="T100" fmla="*/ 655 w 743"/>
                    <a:gd name="T101" fmla="*/ 17 h 931"/>
                    <a:gd name="T102" fmla="*/ 677 w 743"/>
                    <a:gd name="T103" fmla="*/ 6 h 931"/>
                    <a:gd name="T104" fmla="*/ 695 w 743"/>
                    <a:gd name="T105" fmla="*/ 0 h 931"/>
                    <a:gd name="T106" fmla="*/ 711 w 743"/>
                    <a:gd name="T107"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43" h="931">
                      <a:moveTo>
                        <a:pt x="711" y="0"/>
                      </a:moveTo>
                      <a:lnTo>
                        <a:pt x="724" y="5"/>
                      </a:lnTo>
                      <a:lnTo>
                        <a:pt x="733" y="13"/>
                      </a:lnTo>
                      <a:lnTo>
                        <a:pt x="739" y="25"/>
                      </a:lnTo>
                      <a:lnTo>
                        <a:pt x="743" y="41"/>
                      </a:lnTo>
                      <a:lnTo>
                        <a:pt x="741" y="60"/>
                      </a:lnTo>
                      <a:lnTo>
                        <a:pt x="734" y="82"/>
                      </a:lnTo>
                      <a:lnTo>
                        <a:pt x="719" y="119"/>
                      </a:lnTo>
                      <a:lnTo>
                        <a:pt x="703" y="160"/>
                      </a:lnTo>
                      <a:lnTo>
                        <a:pt x="684" y="204"/>
                      </a:lnTo>
                      <a:lnTo>
                        <a:pt x="664" y="250"/>
                      </a:lnTo>
                      <a:lnTo>
                        <a:pt x="639" y="298"/>
                      </a:lnTo>
                      <a:lnTo>
                        <a:pt x="614" y="348"/>
                      </a:lnTo>
                      <a:lnTo>
                        <a:pt x="585" y="400"/>
                      </a:lnTo>
                      <a:lnTo>
                        <a:pt x="554" y="452"/>
                      </a:lnTo>
                      <a:lnTo>
                        <a:pt x="520" y="504"/>
                      </a:lnTo>
                      <a:lnTo>
                        <a:pt x="484" y="557"/>
                      </a:lnTo>
                      <a:lnTo>
                        <a:pt x="445" y="608"/>
                      </a:lnTo>
                      <a:lnTo>
                        <a:pt x="403" y="659"/>
                      </a:lnTo>
                      <a:lnTo>
                        <a:pt x="359" y="708"/>
                      </a:lnTo>
                      <a:lnTo>
                        <a:pt x="311" y="756"/>
                      </a:lnTo>
                      <a:lnTo>
                        <a:pt x="260" y="801"/>
                      </a:lnTo>
                      <a:lnTo>
                        <a:pt x="207" y="843"/>
                      </a:lnTo>
                      <a:lnTo>
                        <a:pt x="150" y="881"/>
                      </a:lnTo>
                      <a:lnTo>
                        <a:pt x="91" y="917"/>
                      </a:lnTo>
                      <a:lnTo>
                        <a:pt x="70" y="927"/>
                      </a:lnTo>
                      <a:lnTo>
                        <a:pt x="51" y="931"/>
                      </a:lnTo>
                      <a:lnTo>
                        <a:pt x="34" y="930"/>
                      </a:lnTo>
                      <a:lnTo>
                        <a:pt x="20" y="925"/>
                      </a:lnTo>
                      <a:lnTo>
                        <a:pt x="10" y="915"/>
                      </a:lnTo>
                      <a:lnTo>
                        <a:pt x="3" y="902"/>
                      </a:lnTo>
                      <a:lnTo>
                        <a:pt x="0" y="886"/>
                      </a:lnTo>
                      <a:lnTo>
                        <a:pt x="2" y="866"/>
                      </a:lnTo>
                      <a:lnTo>
                        <a:pt x="8" y="844"/>
                      </a:lnTo>
                      <a:lnTo>
                        <a:pt x="22" y="806"/>
                      </a:lnTo>
                      <a:lnTo>
                        <a:pt x="40" y="765"/>
                      </a:lnTo>
                      <a:lnTo>
                        <a:pt x="59" y="720"/>
                      </a:lnTo>
                      <a:lnTo>
                        <a:pt x="81" y="673"/>
                      </a:lnTo>
                      <a:lnTo>
                        <a:pt x="105" y="624"/>
                      </a:lnTo>
                      <a:lnTo>
                        <a:pt x="134" y="573"/>
                      </a:lnTo>
                      <a:lnTo>
                        <a:pt x="164" y="520"/>
                      </a:lnTo>
                      <a:lnTo>
                        <a:pt x="198" y="466"/>
                      </a:lnTo>
                      <a:lnTo>
                        <a:pt x="235" y="413"/>
                      </a:lnTo>
                      <a:lnTo>
                        <a:pt x="275" y="358"/>
                      </a:lnTo>
                      <a:lnTo>
                        <a:pt x="318" y="305"/>
                      </a:lnTo>
                      <a:lnTo>
                        <a:pt x="366" y="252"/>
                      </a:lnTo>
                      <a:lnTo>
                        <a:pt x="415" y="201"/>
                      </a:lnTo>
                      <a:lnTo>
                        <a:pt x="470" y="151"/>
                      </a:lnTo>
                      <a:lnTo>
                        <a:pt x="528" y="103"/>
                      </a:lnTo>
                      <a:lnTo>
                        <a:pt x="590" y="58"/>
                      </a:lnTo>
                      <a:lnTo>
                        <a:pt x="655" y="17"/>
                      </a:lnTo>
                      <a:lnTo>
                        <a:pt x="677" y="6"/>
                      </a:lnTo>
                      <a:lnTo>
                        <a:pt x="695" y="0"/>
                      </a:lnTo>
                      <a:lnTo>
                        <a:pt x="711"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51" name="iS1ide-Freeform 50">
                  <a:extLst>
                    <a:ext uri="{FF2B5EF4-FFF2-40B4-BE49-F238E27FC236}">
                      <a16:creationId xmlns:a16="http://schemas.microsoft.com/office/drawing/2014/main" id="{83FE690A-04C6-428F-BBD4-2E1012993EE4}"/>
                    </a:ext>
                  </a:extLst>
                </p:cNvPr>
                <p:cNvSpPr>
                  <a:spLocks/>
                </p:cNvSpPr>
                <p:nvPr/>
              </p:nvSpPr>
              <p:spPr bwMode="auto">
                <a:xfrm>
                  <a:off x="11177588" y="3876675"/>
                  <a:ext cx="142875" cy="174625"/>
                </a:xfrm>
                <a:custGeom>
                  <a:avLst/>
                  <a:gdLst>
                    <a:gd name="T0" fmla="*/ 512 w 542"/>
                    <a:gd name="T1" fmla="*/ 0 h 660"/>
                    <a:gd name="T2" fmla="*/ 525 w 542"/>
                    <a:gd name="T3" fmla="*/ 4 h 660"/>
                    <a:gd name="T4" fmla="*/ 534 w 542"/>
                    <a:gd name="T5" fmla="*/ 12 h 660"/>
                    <a:gd name="T6" fmla="*/ 540 w 542"/>
                    <a:gd name="T7" fmla="*/ 24 h 660"/>
                    <a:gd name="T8" fmla="*/ 542 w 542"/>
                    <a:gd name="T9" fmla="*/ 41 h 660"/>
                    <a:gd name="T10" fmla="*/ 539 w 542"/>
                    <a:gd name="T11" fmla="*/ 59 h 660"/>
                    <a:gd name="T12" fmla="*/ 532 w 542"/>
                    <a:gd name="T13" fmla="*/ 81 h 660"/>
                    <a:gd name="T14" fmla="*/ 516 w 542"/>
                    <a:gd name="T15" fmla="*/ 119 h 660"/>
                    <a:gd name="T16" fmla="*/ 496 w 542"/>
                    <a:gd name="T17" fmla="*/ 160 h 660"/>
                    <a:gd name="T18" fmla="*/ 475 w 542"/>
                    <a:gd name="T19" fmla="*/ 204 h 660"/>
                    <a:gd name="T20" fmla="*/ 450 w 542"/>
                    <a:gd name="T21" fmla="*/ 250 h 660"/>
                    <a:gd name="T22" fmla="*/ 422 w 542"/>
                    <a:gd name="T23" fmla="*/ 297 h 660"/>
                    <a:gd name="T24" fmla="*/ 392 w 542"/>
                    <a:gd name="T25" fmla="*/ 344 h 660"/>
                    <a:gd name="T26" fmla="*/ 359 w 542"/>
                    <a:gd name="T27" fmla="*/ 392 h 660"/>
                    <a:gd name="T28" fmla="*/ 321 w 542"/>
                    <a:gd name="T29" fmla="*/ 440 h 660"/>
                    <a:gd name="T30" fmla="*/ 282 w 542"/>
                    <a:gd name="T31" fmla="*/ 486 h 660"/>
                    <a:gd name="T32" fmla="*/ 238 w 542"/>
                    <a:gd name="T33" fmla="*/ 530 h 660"/>
                    <a:gd name="T34" fmla="*/ 191 w 542"/>
                    <a:gd name="T35" fmla="*/ 571 h 660"/>
                    <a:gd name="T36" fmla="*/ 142 w 542"/>
                    <a:gd name="T37" fmla="*/ 611 h 660"/>
                    <a:gd name="T38" fmla="*/ 88 w 542"/>
                    <a:gd name="T39" fmla="*/ 646 h 660"/>
                    <a:gd name="T40" fmla="*/ 67 w 542"/>
                    <a:gd name="T41" fmla="*/ 656 h 660"/>
                    <a:gd name="T42" fmla="*/ 49 w 542"/>
                    <a:gd name="T43" fmla="*/ 660 h 660"/>
                    <a:gd name="T44" fmla="*/ 32 w 542"/>
                    <a:gd name="T45" fmla="*/ 660 h 660"/>
                    <a:gd name="T46" fmla="*/ 19 w 542"/>
                    <a:gd name="T47" fmla="*/ 655 h 660"/>
                    <a:gd name="T48" fmla="*/ 9 w 542"/>
                    <a:gd name="T49" fmla="*/ 646 h 660"/>
                    <a:gd name="T50" fmla="*/ 2 w 542"/>
                    <a:gd name="T51" fmla="*/ 633 h 660"/>
                    <a:gd name="T52" fmla="*/ 0 w 542"/>
                    <a:gd name="T53" fmla="*/ 617 h 660"/>
                    <a:gd name="T54" fmla="*/ 2 w 542"/>
                    <a:gd name="T55" fmla="*/ 598 h 660"/>
                    <a:gd name="T56" fmla="*/ 9 w 542"/>
                    <a:gd name="T57" fmla="*/ 575 h 660"/>
                    <a:gd name="T58" fmla="*/ 25 w 542"/>
                    <a:gd name="T59" fmla="*/ 539 h 660"/>
                    <a:gd name="T60" fmla="*/ 44 w 542"/>
                    <a:gd name="T61" fmla="*/ 500 h 660"/>
                    <a:gd name="T62" fmla="*/ 65 w 542"/>
                    <a:gd name="T63" fmla="*/ 458 h 660"/>
                    <a:gd name="T64" fmla="*/ 88 w 542"/>
                    <a:gd name="T65" fmla="*/ 414 h 660"/>
                    <a:gd name="T66" fmla="*/ 115 w 542"/>
                    <a:gd name="T67" fmla="*/ 368 h 660"/>
                    <a:gd name="T68" fmla="*/ 146 w 542"/>
                    <a:gd name="T69" fmla="*/ 323 h 660"/>
                    <a:gd name="T70" fmla="*/ 179 w 542"/>
                    <a:gd name="T71" fmla="*/ 276 h 660"/>
                    <a:gd name="T72" fmla="*/ 217 w 542"/>
                    <a:gd name="T73" fmla="*/ 230 h 660"/>
                    <a:gd name="T74" fmla="*/ 257 w 542"/>
                    <a:gd name="T75" fmla="*/ 184 h 660"/>
                    <a:gd name="T76" fmla="*/ 302 w 542"/>
                    <a:gd name="T77" fmla="*/ 139 h 660"/>
                    <a:gd name="T78" fmla="*/ 349 w 542"/>
                    <a:gd name="T79" fmla="*/ 96 h 660"/>
                    <a:gd name="T80" fmla="*/ 401 w 542"/>
                    <a:gd name="T81" fmla="*/ 56 h 660"/>
                    <a:gd name="T82" fmla="*/ 458 w 542"/>
                    <a:gd name="T83" fmla="*/ 17 h 660"/>
                    <a:gd name="T84" fmla="*/ 478 w 542"/>
                    <a:gd name="T85" fmla="*/ 6 h 660"/>
                    <a:gd name="T86" fmla="*/ 496 w 542"/>
                    <a:gd name="T87" fmla="*/ 1 h 660"/>
                    <a:gd name="T88" fmla="*/ 512 w 542"/>
                    <a:gd name="T89"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2" h="660">
                      <a:moveTo>
                        <a:pt x="512" y="0"/>
                      </a:moveTo>
                      <a:lnTo>
                        <a:pt x="525" y="4"/>
                      </a:lnTo>
                      <a:lnTo>
                        <a:pt x="534" y="12"/>
                      </a:lnTo>
                      <a:lnTo>
                        <a:pt x="540" y="24"/>
                      </a:lnTo>
                      <a:lnTo>
                        <a:pt x="542" y="41"/>
                      </a:lnTo>
                      <a:lnTo>
                        <a:pt x="539" y="59"/>
                      </a:lnTo>
                      <a:lnTo>
                        <a:pt x="532" y="81"/>
                      </a:lnTo>
                      <a:lnTo>
                        <a:pt x="516" y="119"/>
                      </a:lnTo>
                      <a:lnTo>
                        <a:pt x="496" y="160"/>
                      </a:lnTo>
                      <a:lnTo>
                        <a:pt x="475" y="204"/>
                      </a:lnTo>
                      <a:lnTo>
                        <a:pt x="450" y="250"/>
                      </a:lnTo>
                      <a:lnTo>
                        <a:pt x="422" y="297"/>
                      </a:lnTo>
                      <a:lnTo>
                        <a:pt x="392" y="344"/>
                      </a:lnTo>
                      <a:lnTo>
                        <a:pt x="359" y="392"/>
                      </a:lnTo>
                      <a:lnTo>
                        <a:pt x="321" y="440"/>
                      </a:lnTo>
                      <a:lnTo>
                        <a:pt x="282" y="486"/>
                      </a:lnTo>
                      <a:lnTo>
                        <a:pt x="238" y="530"/>
                      </a:lnTo>
                      <a:lnTo>
                        <a:pt x="191" y="571"/>
                      </a:lnTo>
                      <a:lnTo>
                        <a:pt x="142" y="611"/>
                      </a:lnTo>
                      <a:lnTo>
                        <a:pt x="88" y="646"/>
                      </a:lnTo>
                      <a:lnTo>
                        <a:pt x="67" y="656"/>
                      </a:lnTo>
                      <a:lnTo>
                        <a:pt x="49" y="660"/>
                      </a:lnTo>
                      <a:lnTo>
                        <a:pt x="32" y="660"/>
                      </a:lnTo>
                      <a:lnTo>
                        <a:pt x="19" y="655"/>
                      </a:lnTo>
                      <a:lnTo>
                        <a:pt x="9" y="646"/>
                      </a:lnTo>
                      <a:lnTo>
                        <a:pt x="2" y="633"/>
                      </a:lnTo>
                      <a:lnTo>
                        <a:pt x="0" y="617"/>
                      </a:lnTo>
                      <a:lnTo>
                        <a:pt x="2" y="598"/>
                      </a:lnTo>
                      <a:lnTo>
                        <a:pt x="9" y="575"/>
                      </a:lnTo>
                      <a:lnTo>
                        <a:pt x="25" y="539"/>
                      </a:lnTo>
                      <a:lnTo>
                        <a:pt x="44" y="500"/>
                      </a:lnTo>
                      <a:lnTo>
                        <a:pt x="65" y="458"/>
                      </a:lnTo>
                      <a:lnTo>
                        <a:pt x="88" y="414"/>
                      </a:lnTo>
                      <a:lnTo>
                        <a:pt x="115" y="368"/>
                      </a:lnTo>
                      <a:lnTo>
                        <a:pt x="146" y="323"/>
                      </a:lnTo>
                      <a:lnTo>
                        <a:pt x="179" y="276"/>
                      </a:lnTo>
                      <a:lnTo>
                        <a:pt x="217" y="230"/>
                      </a:lnTo>
                      <a:lnTo>
                        <a:pt x="257" y="184"/>
                      </a:lnTo>
                      <a:lnTo>
                        <a:pt x="302" y="139"/>
                      </a:lnTo>
                      <a:lnTo>
                        <a:pt x="349" y="96"/>
                      </a:lnTo>
                      <a:lnTo>
                        <a:pt x="401" y="56"/>
                      </a:lnTo>
                      <a:lnTo>
                        <a:pt x="458" y="17"/>
                      </a:lnTo>
                      <a:lnTo>
                        <a:pt x="478" y="6"/>
                      </a:lnTo>
                      <a:lnTo>
                        <a:pt x="496" y="1"/>
                      </a:lnTo>
                      <a:lnTo>
                        <a:pt x="512"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grpSp>
          <p:sp>
            <p:nvSpPr>
              <p:cNvPr id="17" name="iS1ide-Freeform 16">
                <a:extLst>
                  <a:ext uri="{FF2B5EF4-FFF2-40B4-BE49-F238E27FC236}">
                    <a16:creationId xmlns:a16="http://schemas.microsoft.com/office/drawing/2014/main" id="{ABB069D0-63E0-4137-A770-E4560BFDA74F}"/>
                  </a:ext>
                </a:extLst>
              </p:cNvPr>
              <p:cNvSpPr>
                <a:spLocks/>
              </p:cNvSpPr>
              <p:nvPr/>
            </p:nvSpPr>
            <p:spPr bwMode="auto">
              <a:xfrm>
                <a:off x="1750135" y="4579540"/>
                <a:ext cx="1291663" cy="1000876"/>
              </a:xfrm>
              <a:custGeom>
                <a:avLst/>
                <a:gdLst>
                  <a:gd name="T0" fmla="*/ 654 w 892"/>
                  <a:gd name="T1" fmla="*/ 694 h 694"/>
                  <a:gd name="T2" fmla="*/ 562 w 892"/>
                  <a:gd name="T3" fmla="*/ 694 h 694"/>
                  <a:gd name="T4" fmla="*/ 550 w 892"/>
                  <a:gd name="T5" fmla="*/ 694 h 694"/>
                  <a:gd name="T6" fmla="*/ 442 w 892"/>
                  <a:gd name="T7" fmla="*/ 693 h 694"/>
                  <a:gd name="T8" fmla="*/ 244 w 892"/>
                  <a:gd name="T9" fmla="*/ 693 h 694"/>
                  <a:gd name="T10" fmla="*/ 243 w 892"/>
                  <a:gd name="T11" fmla="*/ 693 h 694"/>
                  <a:gd name="T12" fmla="*/ 33 w 892"/>
                  <a:gd name="T13" fmla="*/ 694 h 694"/>
                  <a:gd name="T14" fmla="*/ 2 w 892"/>
                  <a:gd name="T15" fmla="*/ 694 h 694"/>
                  <a:gd name="T16" fmla="*/ 2 w 892"/>
                  <a:gd name="T17" fmla="*/ 437 h 694"/>
                  <a:gd name="T18" fmla="*/ 1 w 892"/>
                  <a:gd name="T19" fmla="*/ 433 h 694"/>
                  <a:gd name="T20" fmla="*/ 2 w 892"/>
                  <a:gd name="T21" fmla="*/ 235 h 694"/>
                  <a:gd name="T22" fmla="*/ 2 w 892"/>
                  <a:gd name="T23" fmla="*/ 0 h 694"/>
                  <a:gd name="T24" fmla="*/ 236 w 892"/>
                  <a:gd name="T25" fmla="*/ 0 h 694"/>
                  <a:gd name="T26" fmla="*/ 242 w 892"/>
                  <a:gd name="T27" fmla="*/ 0 h 694"/>
                  <a:gd name="T28" fmla="*/ 243 w 892"/>
                  <a:gd name="T29" fmla="*/ 0 h 694"/>
                  <a:gd name="T30" fmla="*/ 264 w 892"/>
                  <a:gd name="T31" fmla="*/ 10 h 694"/>
                  <a:gd name="T32" fmla="*/ 262 w 892"/>
                  <a:gd name="T33" fmla="*/ 31 h 694"/>
                  <a:gd name="T34" fmla="*/ 239 w 892"/>
                  <a:gd name="T35" fmla="*/ 104 h 694"/>
                  <a:gd name="T36" fmla="*/ 340 w 892"/>
                  <a:gd name="T37" fmla="*/ 195 h 694"/>
                  <a:gd name="T38" fmla="*/ 440 w 892"/>
                  <a:gd name="T39" fmla="*/ 104 h 694"/>
                  <a:gd name="T40" fmla="*/ 417 w 892"/>
                  <a:gd name="T41" fmla="*/ 31 h 694"/>
                  <a:gd name="T42" fmla="*/ 416 w 892"/>
                  <a:gd name="T43" fmla="*/ 10 h 694"/>
                  <a:gd name="T44" fmla="*/ 435 w 892"/>
                  <a:gd name="T45" fmla="*/ 0 h 694"/>
                  <a:gd name="T46" fmla="*/ 435 w 892"/>
                  <a:gd name="T47" fmla="*/ 0 h 694"/>
                  <a:gd name="T48" fmla="*/ 441 w 892"/>
                  <a:gd name="T49" fmla="*/ 0 h 694"/>
                  <a:gd name="T50" fmla="*/ 648 w 892"/>
                  <a:gd name="T51" fmla="*/ 0 h 694"/>
                  <a:gd name="T52" fmla="*/ 661 w 892"/>
                  <a:gd name="T53" fmla="*/ 0 h 694"/>
                  <a:gd name="T54" fmla="*/ 696 w 892"/>
                  <a:gd name="T55" fmla="*/ 0 h 694"/>
                  <a:gd name="T56" fmla="*/ 696 w 892"/>
                  <a:gd name="T57" fmla="*/ 235 h 694"/>
                  <a:gd name="T58" fmla="*/ 696 w 892"/>
                  <a:gd name="T59" fmla="*/ 241 h 694"/>
                  <a:gd name="T60" fmla="*/ 696 w 892"/>
                  <a:gd name="T61" fmla="*/ 242 h 694"/>
                  <a:gd name="T62" fmla="*/ 740 w 892"/>
                  <a:gd name="T63" fmla="*/ 289 h 694"/>
                  <a:gd name="T64" fmla="*/ 764 w 892"/>
                  <a:gd name="T65" fmla="*/ 283 h 694"/>
                  <a:gd name="T66" fmla="*/ 826 w 892"/>
                  <a:gd name="T67" fmla="*/ 262 h 694"/>
                  <a:gd name="T68" fmla="*/ 892 w 892"/>
                  <a:gd name="T69" fmla="*/ 338 h 694"/>
                  <a:gd name="T70" fmla="*/ 826 w 892"/>
                  <a:gd name="T71" fmla="*/ 413 h 694"/>
                  <a:gd name="T72" fmla="*/ 764 w 892"/>
                  <a:gd name="T73" fmla="*/ 392 h 694"/>
                  <a:gd name="T74" fmla="*/ 740 w 892"/>
                  <a:gd name="T75" fmla="*/ 386 h 694"/>
                  <a:gd name="T76" fmla="*/ 696 w 892"/>
                  <a:gd name="T77" fmla="*/ 432 h 694"/>
                  <a:gd name="T78" fmla="*/ 708 w 892"/>
                  <a:gd name="T79" fmla="*/ 433 h 694"/>
                  <a:gd name="T80" fmla="*/ 705 w 892"/>
                  <a:gd name="T81" fmla="*/ 433 h 694"/>
                  <a:gd name="T82" fmla="*/ 696 w 892"/>
                  <a:gd name="T83" fmla="*/ 432 h 694"/>
                  <a:gd name="T84" fmla="*/ 696 w 892"/>
                  <a:gd name="T85" fmla="*/ 433 h 694"/>
                  <a:gd name="T86" fmla="*/ 695 w 892"/>
                  <a:gd name="T87" fmla="*/ 433 h 694"/>
                  <a:gd name="T88" fmla="*/ 696 w 892"/>
                  <a:gd name="T89" fmla="*/ 434 h 694"/>
                  <a:gd name="T90" fmla="*/ 696 w 892"/>
                  <a:gd name="T91" fmla="*/ 440 h 694"/>
                  <a:gd name="T92" fmla="*/ 696 w 892"/>
                  <a:gd name="T93" fmla="*/ 694 h 694"/>
                  <a:gd name="T94" fmla="*/ 654 w 892"/>
                  <a:gd name="T95"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2" h="694">
                    <a:moveTo>
                      <a:pt x="654" y="694"/>
                    </a:moveTo>
                    <a:cubicBezTo>
                      <a:pt x="562" y="694"/>
                      <a:pt x="562" y="694"/>
                      <a:pt x="562" y="694"/>
                    </a:cubicBezTo>
                    <a:cubicBezTo>
                      <a:pt x="550" y="694"/>
                      <a:pt x="550" y="694"/>
                      <a:pt x="550" y="694"/>
                    </a:cubicBezTo>
                    <a:cubicBezTo>
                      <a:pt x="442" y="693"/>
                      <a:pt x="442" y="693"/>
                      <a:pt x="442" y="693"/>
                    </a:cubicBezTo>
                    <a:cubicBezTo>
                      <a:pt x="244" y="693"/>
                      <a:pt x="244" y="693"/>
                      <a:pt x="244" y="693"/>
                    </a:cubicBezTo>
                    <a:cubicBezTo>
                      <a:pt x="243" y="693"/>
                      <a:pt x="243" y="693"/>
                      <a:pt x="243" y="693"/>
                    </a:cubicBezTo>
                    <a:cubicBezTo>
                      <a:pt x="33" y="694"/>
                      <a:pt x="33" y="694"/>
                      <a:pt x="33" y="694"/>
                    </a:cubicBezTo>
                    <a:cubicBezTo>
                      <a:pt x="2" y="694"/>
                      <a:pt x="2" y="694"/>
                      <a:pt x="2" y="694"/>
                    </a:cubicBezTo>
                    <a:cubicBezTo>
                      <a:pt x="2" y="437"/>
                      <a:pt x="2" y="437"/>
                      <a:pt x="2" y="437"/>
                    </a:cubicBezTo>
                    <a:cubicBezTo>
                      <a:pt x="2" y="436"/>
                      <a:pt x="2" y="435"/>
                      <a:pt x="1" y="433"/>
                    </a:cubicBezTo>
                    <a:cubicBezTo>
                      <a:pt x="0" y="400"/>
                      <a:pt x="2" y="236"/>
                      <a:pt x="2" y="235"/>
                    </a:cubicBezTo>
                    <a:cubicBezTo>
                      <a:pt x="2" y="0"/>
                      <a:pt x="2" y="0"/>
                      <a:pt x="2" y="0"/>
                    </a:cubicBezTo>
                    <a:cubicBezTo>
                      <a:pt x="236" y="0"/>
                      <a:pt x="236" y="0"/>
                      <a:pt x="236" y="0"/>
                    </a:cubicBezTo>
                    <a:cubicBezTo>
                      <a:pt x="242" y="0"/>
                      <a:pt x="242" y="0"/>
                      <a:pt x="242" y="0"/>
                    </a:cubicBezTo>
                    <a:cubicBezTo>
                      <a:pt x="242" y="0"/>
                      <a:pt x="243" y="0"/>
                      <a:pt x="243" y="0"/>
                    </a:cubicBezTo>
                    <a:cubicBezTo>
                      <a:pt x="253" y="1"/>
                      <a:pt x="260" y="4"/>
                      <a:pt x="264" y="10"/>
                    </a:cubicBezTo>
                    <a:cubicBezTo>
                      <a:pt x="267" y="15"/>
                      <a:pt x="266" y="23"/>
                      <a:pt x="262" y="31"/>
                    </a:cubicBezTo>
                    <a:cubicBezTo>
                      <a:pt x="260" y="36"/>
                      <a:pt x="239" y="79"/>
                      <a:pt x="239" y="104"/>
                    </a:cubicBezTo>
                    <a:cubicBezTo>
                      <a:pt x="239" y="154"/>
                      <a:pt x="284" y="195"/>
                      <a:pt x="340" y="195"/>
                    </a:cubicBezTo>
                    <a:cubicBezTo>
                      <a:pt x="395" y="195"/>
                      <a:pt x="440" y="154"/>
                      <a:pt x="440" y="104"/>
                    </a:cubicBezTo>
                    <a:cubicBezTo>
                      <a:pt x="440" y="79"/>
                      <a:pt x="420" y="36"/>
                      <a:pt x="417" y="31"/>
                    </a:cubicBezTo>
                    <a:cubicBezTo>
                      <a:pt x="414" y="25"/>
                      <a:pt x="412" y="17"/>
                      <a:pt x="416" y="10"/>
                    </a:cubicBezTo>
                    <a:cubicBezTo>
                      <a:pt x="419" y="5"/>
                      <a:pt x="425" y="1"/>
                      <a:pt x="435" y="0"/>
                    </a:cubicBezTo>
                    <a:cubicBezTo>
                      <a:pt x="435" y="0"/>
                      <a:pt x="435" y="0"/>
                      <a:pt x="435" y="0"/>
                    </a:cubicBezTo>
                    <a:cubicBezTo>
                      <a:pt x="436" y="0"/>
                      <a:pt x="438" y="0"/>
                      <a:pt x="441" y="0"/>
                    </a:cubicBezTo>
                    <a:cubicBezTo>
                      <a:pt x="648" y="0"/>
                      <a:pt x="648" y="0"/>
                      <a:pt x="648" y="0"/>
                    </a:cubicBezTo>
                    <a:cubicBezTo>
                      <a:pt x="661" y="0"/>
                      <a:pt x="661" y="0"/>
                      <a:pt x="661" y="0"/>
                    </a:cubicBezTo>
                    <a:cubicBezTo>
                      <a:pt x="696" y="0"/>
                      <a:pt x="696" y="0"/>
                      <a:pt x="696" y="0"/>
                    </a:cubicBezTo>
                    <a:cubicBezTo>
                      <a:pt x="696" y="235"/>
                      <a:pt x="696" y="235"/>
                      <a:pt x="696" y="235"/>
                    </a:cubicBezTo>
                    <a:cubicBezTo>
                      <a:pt x="696" y="241"/>
                      <a:pt x="696" y="241"/>
                      <a:pt x="696" y="241"/>
                    </a:cubicBezTo>
                    <a:cubicBezTo>
                      <a:pt x="696" y="242"/>
                      <a:pt x="696" y="242"/>
                      <a:pt x="696" y="242"/>
                    </a:cubicBezTo>
                    <a:cubicBezTo>
                      <a:pt x="698" y="270"/>
                      <a:pt x="716" y="289"/>
                      <a:pt x="740" y="289"/>
                    </a:cubicBezTo>
                    <a:cubicBezTo>
                      <a:pt x="748" y="289"/>
                      <a:pt x="756" y="287"/>
                      <a:pt x="764" y="283"/>
                    </a:cubicBezTo>
                    <a:cubicBezTo>
                      <a:pt x="780" y="275"/>
                      <a:pt x="811" y="262"/>
                      <a:pt x="826" y="262"/>
                    </a:cubicBezTo>
                    <a:cubicBezTo>
                      <a:pt x="862" y="262"/>
                      <a:pt x="892" y="296"/>
                      <a:pt x="892" y="338"/>
                    </a:cubicBezTo>
                    <a:cubicBezTo>
                      <a:pt x="892" y="379"/>
                      <a:pt x="862" y="413"/>
                      <a:pt x="826" y="413"/>
                    </a:cubicBezTo>
                    <a:cubicBezTo>
                      <a:pt x="811" y="413"/>
                      <a:pt x="780" y="400"/>
                      <a:pt x="764" y="392"/>
                    </a:cubicBezTo>
                    <a:cubicBezTo>
                      <a:pt x="756" y="388"/>
                      <a:pt x="748" y="386"/>
                      <a:pt x="740" y="386"/>
                    </a:cubicBezTo>
                    <a:cubicBezTo>
                      <a:pt x="716" y="386"/>
                      <a:pt x="699" y="404"/>
                      <a:pt x="696" y="432"/>
                    </a:cubicBezTo>
                    <a:cubicBezTo>
                      <a:pt x="708" y="433"/>
                      <a:pt x="708" y="433"/>
                      <a:pt x="708" y="433"/>
                    </a:cubicBezTo>
                    <a:cubicBezTo>
                      <a:pt x="705" y="433"/>
                      <a:pt x="705" y="433"/>
                      <a:pt x="705" y="433"/>
                    </a:cubicBezTo>
                    <a:cubicBezTo>
                      <a:pt x="696" y="432"/>
                      <a:pt x="696" y="432"/>
                      <a:pt x="696" y="432"/>
                    </a:cubicBezTo>
                    <a:cubicBezTo>
                      <a:pt x="696" y="433"/>
                      <a:pt x="696" y="433"/>
                      <a:pt x="696" y="433"/>
                    </a:cubicBezTo>
                    <a:cubicBezTo>
                      <a:pt x="695" y="433"/>
                      <a:pt x="695" y="433"/>
                      <a:pt x="695" y="433"/>
                    </a:cubicBezTo>
                    <a:cubicBezTo>
                      <a:pt x="696" y="434"/>
                      <a:pt x="696" y="434"/>
                      <a:pt x="696" y="434"/>
                    </a:cubicBezTo>
                    <a:cubicBezTo>
                      <a:pt x="696" y="435"/>
                      <a:pt x="696" y="437"/>
                      <a:pt x="696" y="440"/>
                    </a:cubicBezTo>
                    <a:cubicBezTo>
                      <a:pt x="696" y="694"/>
                      <a:pt x="696" y="694"/>
                      <a:pt x="696" y="694"/>
                    </a:cubicBezTo>
                    <a:cubicBezTo>
                      <a:pt x="680" y="694"/>
                      <a:pt x="657" y="694"/>
                      <a:pt x="654" y="694"/>
                    </a:cubicBezTo>
                    <a:close/>
                  </a:path>
                </a:pathLst>
              </a:custGeom>
              <a:solidFill>
                <a:schemeClr val="accent3"/>
              </a:solidFill>
              <a:ln>
                <a:noFill/>
              </a:ln>
            </p:spPr>
            <p:txBody>
              <a:bodyPr anchor="ctr"/>
              <a:lstStyle/>
              <a:p>
                <a:pPr algn="ctr" defTabSz="609585"/>
                <a:endParaRPr sz="2400">
                  <a:solidFill>
                    <a:prstClr val="black"/>
                  </a:solidFill>
                  <a:latin typeface="微软雅黑"/>
                  <a:ea typeface="微软雅黑"/>
                </a:endParaRPr>
              </a:p>
            </p:txBody>
          </p:sp>
          <p:grpSp>
            <p:nvGrpSpPr>
              <p:cNvPr id="18" name="组合 17">
                <a:extLst>
                  <a:ext uri="{FF2B5EF4-FFF2-40B4-BE49-F238E27FC236}">
                    <a16:creationId xmlns:a16="http://schemas.microsoft.com/office/drawing/2014/main" id="{C0AC8975-28F7-404E-8428-68A6238A7A11}"/>
                  </a:ext>
                </a:extLst>
              </p:cNvPr>
              <p:cNvGrpSpPr/>
              <p:nvPr/>
            </p:nvGrpSpPr>
            <p:grpSpPr>
              <a:xfrm>
                <a:off x="2130447" y="5020512"/>
                <a:ext cx="235146" cy="219470"/>
                <a:chOff x="5402263" y="5524500"/>
                <a:chExt cx="1071562" cy="1000126"/>
              </a:xfrm>
              <a:solidFill>
                <a:schemeClr val="bg1"/>
              </a:solidFill>
            </p:grpSpPr>
            <p:sp>
              <p:nvSpPr>
                <p:cNvPr id="45" name="iS1ide-Freeform 44">
                  <a:extLst>
                    <a:ext uri="{FF2B5EF4-FFF2-40B4-BE49-F238E27FC236}">
                      <a16:creationId xmlns:a16="http://schemas.microsoft.com/office/drawing/2014/main" id="{25C64232-3897-4225-8549-FE96BB60BB34}"/>
                    </a:ext>
                  </a:extLst>
                </p:cNvPr>
                <p:cNvSpPr>
                  <a:spLocks/>
                </p:cNvSpPr>
                <p:nvPr/>
              </p:nvSpPr>
              <p:spPr bwMode="auto">
                <a:xfrm>
                  <a:off x="5402263" y="5524500"/>
                  <a:ext cx="1071562" cy="777875"/>
                </a:xfrm>
                <a:custGeom>
                  <a:avLst/>
                  <a:gdLst>
                    <a:gd name="T0" fmla="*/ 2323 w 3373"/>
                    <a:gd name="T1" fmla="*/ 1575 h 2450"/>
                    <a:gd name="T2" fmla="*/ 2922 w 3373"/>
                    <a:gd name="T3" fmla="*/ 1225 h 2450"/>
                    <a:gd name="T4" fmla="*/ 1621 w 3373"/>
                    <a:gd name="T5" fmla="*/ 1225 h 2450"/>
                    <a:gd name="T6" fmla="*/ 2147 w 3373"/>
                    <a:gd name="T7" fmla="*/ 1575 h 2450"/>
                    <a:gd name="T8" fmla="*/ 1621 w 3373"/>
                    <a:gd name="T9" fmla="*/ 1225 h 2450"/>
                    <a:gd name="T10" fmla="*/ 980 w 3373"/>
                    <a:gd name="T11" fmla="*/ 1575 h 2450"/>
                    <a:gd name="T12" fmla="*/ 1447 w 3373"/>
                    <a:gd name="T13" fmla="*/ 1225 h 2450"/>
                    <a:gd name="T14" fmla="*/ 2323 w 3373"/>
                    <a:gd name="T15" fmla="*/ 700 h 2450"/>
                    <a:gd name="T16" fmla="*/ 2946 w 3373"/>
                    <a:gd name="T17" fmla="*/ 1050 h 2450"/>
                    <a:gd name="T18" fmla="*/ 2323 w 3373"/>
                    <a:gd name="T19" fmla="*/ 700 h 2450"/>
                    <a:gd name="T20" fmla="*/ 1621 w 3373"/>
                    <a:gd name="T21" fmla="*/ 1050 h 2450"/>
                    <a:gd name="T22" fmla="*/ 2147 w 3373"/>
                    <a:gd name="T23" fmla="*/ 700 h 2450"/>
                    <a:gd name="T24" fmla="*/ 835 w 3373"/>
                    <a:gd name="T25" fmla="*/ 700 h 2450"/>
                    <a:gd name="T26" fmla="*/ 907 w 3373"/>
                    <a:gd name="T27" fmla="*/ 1051 h 2450"/>
                    <a:gd name="T28" fmla="*/ 1447 w 3373"/>
                    <a:gd name="T29" fmla="*/ 1050 h 2450"/>
                    <a:gd name="T30" fmla="*/ 835 w 3373"/>
                    <a:gd name="T31" fmla="*/ 700 h 2450"/>
                    <a:gd name="T32" fmla="*/ 570 w 3373"/>
                    <a:gd name="T33" fmla="*/ 0 h 2450"/>
                    <a:gd name="T34" fmla="*/ 631 w 3373"/>
                    <a:gd name="T35" fmla="*/ 10 h 2450"/>
                    <a:gd name="T36" fmla="*/ 683 w 3373"/>
                    <a:gd name="T37" fmla="*/ 41 h 2450"/>
                    <a:gd name="T38" fmla="*/ 721 w 3373"/>
                    <a:gd name="T39" fmla="*/ 86 h 2450"/>
                    <a:gd name="T40" fmla="*/ 742 w 3373"/>
                    <a:gd name="T41" fmla="*/ 146 h 2450"/>
                    <a:gd name="T42" fmla="*/ 3199 w 3373"/>
                    <a:gd name="T43" fmla="*/ 350 h 2450"/>
                    <a:gd name="T44" fmla="*/ 3258 w 3373"/>
                    <a:gd name="T45" fmla="*/ 360 h 2450"/>
                    <a:gd name="T46" fmla="*/ 3309 w 3373"/>
                    <a:gd name="T47" fmla="*/ 389 h 2450"/>
                    <a:gd name="T48" fmla="*/ 3348 w 3373"/>
                    <a:gd name="T49" fmla="*/ 433 h 2450"/>
                    <a:gd name="T50" fmla="*/ 3370 w 3373"/>
                    <a:gd name="T51" fmla="*/ 488 h 2450"/>
                    <a:gd name="T52" fmla="*/ 3371 w 3373"/>
                    <a:gd name="T53" fmla="*/ 549 h 2450"/>
                    <a:gd name="T54" fmla="*/ 3190 w 3373"/>
                    <a:gd name="T55" fmla="*/ 1806 h 2450"/>
                    <a:gd name="T56" fmla="*/ 3160 w 3373"/>
                    <a:gd name="T57" fmla="*/ 1860 h 2450"/>
                    <a:gd name="T58" fmla="*/ 3113 w 3373"/>
                    <a:gd name="T59" fmla="*/ 1900 h 2450"/>
                    <a:gd name="T60" fmla="*/ 3056 w 3373"/>
                    <a:gd name="T61" fmla="*/ 1921 h 2450"/>
                    <a:gd name="T62" fmla="*/ 1040 w 3373"/>
                    <a:gd name="T63" fmla="*/ 1925 h 2450"/>
                    <a:gd name="T64" fmla="*/ 2848 w 3373"/>
                    <a:gd name="T65" fmla="*/ 2100 h 2450"/>
                    <a:gd name="T66" fmla="*/ 2909 w 3373"/>
                    <a:gd name="T67" fmla="*/ 2110 h 2450"/>
                    <a:gd name="T68" fmla="*/ 2961 w 3373"/>
                    <a:gd name="T69" fmla="*/ 2141 h 2450"/>
                    <a:gd name="T70" fmla="*/ 2999 w 3373"/>
                    <a:gd name="T71" fmla="*/ 2185 h 2450"/>
                    <a:gd name="T72" fmla="*/ 3021 w 3373"/>
                    <a:gd name="T73" fmla="*/ 2243 h 2450"/>
                    <a:gd name="T74" fmla="*/ 3021 w 3373"/>
                    <a:gd name="T75" fmla="*/ 2305 h 2450"/>
                    <a:gd name="T76" fmla="*/ 2999 w 3373"/>
                    <a:gd name="T77" fmla="*/ 2363 h 2450"/>
                    <a:gd name="T78" fmla="*/ 2961 w 3373"/>
                    <a:gd name="T79" fmla="*/ 2408 h 2450"/>
                    <a:gd name="T80" fmla="*/ 2909 w 3373"/>
                    <a:gd name="T81" fmla="*/ 2438 h 2450"/>
                    <a:gd name="T82" fmla="*/ 2848 w 3373"/>
                    <a:gd name="T83" fmla="*/ 2450 h 2450"/>
                    <a:gd name="T84" fmla="*/ 897 w 3373"/>
                    <a:gd name="T85" fmla="*/ 2447 h 2450"/>
                    <a:gd name="T86" fmla="*/ 856 w 3373"/>
                    <a:gd name="T87" fmla="*/ 2437 h 2450"/>
                    <a:gd name="T88" fmla="*/ 836 w 3373"/>
                    <a:gd name="T89" fmla="*/ 2425 h 2450"/>
                    <a:gd name="T90" fmla="*/ 802 w 3373"/>
                    <a:gd name="T91" fmla="*/ 2402 h 2450"/>
                    <a:gd name="T92" fmla="*/ 786 w 3373"/>
                    <a:gd name="T93" fmla="*/ 2383 h 2450"/>
                    <a:gd name="T94" fmla="*/ 764 w 3373"/>
                    <a:gd name="T95" fmla="*/ 2351 h 2450"/>
                    <a:gd name="T96" fmla="*/ 755 w 3373"/>
                    <a:gd name="T97" fmla="*/ 2324 h 2450"/>
                    <a:gd name="T98" fmla="*/ 747 w 3373"/>
                    <a:gd name="T99" fmla="*/ 2303 h 2450"/>
                    <a:gd name="T100" fmla="*/ 175 w 3373"/>
                    <a:gd name="T101" fmla="*/ 350 h 2450"/>
                    <a:gd name="T102" fmla="*/ 115 w 3373"/>
                    <a:gd name="T103" fmla="*/ 339 h 2450"/>
                    <a:gd name="T104" fmla="*/ 63 w 3373"/>
                    <a:gd name="T105" fmla="*/ 308 h 2450"/>
                    <a:gd name="T106" fmla="*/ 24 w 3373"/>
                    <a:gd name="T107" fmla="*/ 263 h 2450"/>
                    <a:gd name="T108" fmla="*/ 3 w 3373"/>
                    <a:gd name="T109" fmla="*/ 206 h 2450"/>
                    <a:gd name="T110" fmla="*/ 3 w 3373"/>
                    <a:gd name="T111" fmla="*/ 143 h 2450"/>
                    <a:gd name="T112" fmla="*/ 24 w 3373"/>
                    <a:gd name="T113" fmla="*/ 86 h 2450"/>
                    <a:gd name="T114" fmla="*/ 63 w 3373"/>
                    <a:gd name="T115" fmla="*/ 41 h 2450"/>
                    <a:gd name="T116" fmla="*/ 115 w 3373"/>
                    <a:gd name="T117" fmla="*/ 10 h 2450"/>
                    <a:gd name="T118" fmla="*/ 175 w 3373"/>
                    <a:gd name="T11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73" h="2450">
                      <a:moveTo>
                        <a:pt x="2323" y="1225"/>
                      </a:moveTo>
                      <a:lnTo>
                        <a:pt x="2323" y="1575"/>
                      </a:lnTo>
                      <a:lnTo>
                        <a:pt x="2871" y="1575"/>
                      </a:lnTo>
                      <a:lnTo>
                        <a:pt x="2922" y="1225"/>
                      </a:lnTo>
                      <a:lnTo>
                        <a:pt x="2323" y="1225"/>
                      </a:lnTo>
                      <a:close/>
                      <a:moveTo>
                        <a:pt x="1621" y="1225"/>
                      </a:moveTo>
                      <a:lnTo>
                        <a:pt x="1621" y="1575"/>
                      </a:lnTo>
                      <a:lnTo>
                        <a:pt x="2147" y="1575"/>
                      </a:lnTo>
                      <a:lnTo>
                        <a:pt x="2147" y="1225"/>
                      </a:lnTo>
                      <a:lnTo>
                        <a:pt x="1621" y="1225"/>
                      </a:lnTo>
                      <a:close/>
                      <a:moveTo>
                        <a:pt x="923" y="1225"/>
                      </a:moveTo>
                      <a:lnTo>
                        <a:pt x="980" y="1575"/>
                      </a:lnTo>
                      <a:lnTo>
                        <a:pt x="1447" y="1575"/>
                      </a:lnTo>
                      <a:lnTo>
                        <a:pt x="1447" y="1225"/>
                      </a:lnTo>
                      <a:lnTo>
                        <a:pt x="923" y="1225"/>
                      </a:lnTo>
                      <a:close/>
                      <a:moveTo>
                        <a:pt x="2323" y="700"/>
                      </a:moveTo>
                      <a:lnTo>
                        <a:pt x="2323" y="1050"/>
                      </a:lnTo>
                      <a:lnTo>
                        <a:pt x="2946" y="1050"/>
                      </a:lnTo>
                      <a:lnTo>
                        <a:pt x="2996" y="700"/>
                      </a:lnTo>
                      <a:lnTo>
                        <a:pt x="2323" y="700"/>
                      </a:lnTo>
                      <a:close/>
                      <a:moveTo>
                        <a:pt x="1621" y="700"/>
                      </a:moveTo>
                      <a:lnTo>
                        <a:pt x="1621" y="1050"/>
                      </a:lnTo>
                      <a:lnTo>
                        <a:pt x="2147" y="1050"/>
                      </a:lnTo>
                      <a:lnTo>
                        <a:pt x="2147" y="700"/>
                      </a:lnTo>
                      <a:lnTo>
                        <a:pt x="1621" y="700"/>
                      </a:lnTo>
                      <a:close/>
                      <a:moveTo>
                        <a:pt x="835" y="700"/>
                      </a:moveTo>
                      <a:lnTo>
                        <a:pt x="894" y="1055"/>
                      </a:lnTo>
                      <a:lnTo>
                        <a:pt x="907" y="1051"/>
                      </a:lnTo>
                      <a:lnTo>
                        <a:pt x="920" y="1050"/>
                      </a:lnTo>
                      <a:lnTo>
                        <a:pt x="1447" y="1050"/>
                      </a:lnTo>
                      <a:lnTo>
                        <a:pt x="1447" y="700"/>
                      </a:lnTo>
                      <a:lnTo>
                        <a:pt x="835" y="700"/>
                      </a:lnTo>
                      <a:close/>
                      <a:moveTo>
                        <a:pt x="175" y="0"/>
                      </a:moveTo>
                      <a:lnTo>
                        <a:pt x="570" y="0"/>
                      </a:lnTo>
                      <a:lnTo>
                        <a:pt x="601" y="2"/>
                      </a:lnTo>
                      <a:lnTo>
                        <a:pt x="631" y="10"/>
                      </a:lnTo>
                      <a:lnTo>
                        <a:pt x="659" y="23"/>
                      </a:lnTo>
                      <a:lnTo>
                        <a:pt x="683" y="41"/>
                      </a:lnTo>
                      <a:lnTo>
                        <a:pt x="704" y="62"/>
                      </a:lnTo>
                      <a:lnTo>
                        <a:pt x="721" y="86"/>
                      </a:lnTo>
                      <a:lnTo>
                        <a:pt x="735" y="115"/>
                      </a:lnTo>
                      <a:lnTo>
                        <a:pt x="742" y="146"/>
                      </a:lnTo>
                      <a:lnTo>
                        <a:pt x="776" y="350"/>
                      </a:lnTo>
                      <a:lnTo>
                        <a:pt x="3199" y="350"/>
                      </a:lnTo>
                      <a:lnTo>
                        <a:pt x="3229" y="353"/>
                      </a:lnTo>
                      <a:lnTo>
                        <a:pt x="3258" y="360"/>
                      </a:lnTo>
                      <a:lnTo>
                        <a:pt x="3284" y="372"/>
                      </a:lnTo>
                      <a:lnTo>
                        <a:pt x="3309" y="389"/>
                      </a:lnTo>
                      <a:lnTo>
                        <a:pt x="3331" y="409"/>
                      </a:lnTo>
                      <a:lnTo>
                        <a:pt x="3348" y="433"/>
                      </a:lnTo>
                      <a:lnTo>
                        <a:pt x="3362" y="461"/>
                      </a:lnTo>
                      <a:lnTo>
                        <a:pt x="3370" y="488"/>
                      </a:lnTo>
                      <a:lnTo>
                        <a:pt x="3373" y="518"/>
                      </a:lnTo>
                      <a:lnTo>
                        <a:pt x="3371" y="549"/>
                      </a:lnTo>
                      <a:lnTo>
                        <a:pt x="3197" y="1774"/>
                      </a:lnTo>
                      <a:lnTo>
                        <a:pt x="3190" y="1806"/>
                      </a:lnTo>
                      <a:lnTo>
                        <a:pt x="3177" y="1834"/>
                      </a:lnTo>
                      <a:lnTo>
                        <a:pt x="3160" y="1860"/>
                      </a:lnTo>
                      <a:lnTo>
                        <a:pt x="3138" y="1882"/>
                      </a:lnTo>
                      <a:lnTo>
                        <a:pt x="3113" y="1900"/>
                      </a:lnTo>
                      <a:lnTo>
                        <a:pt x="3085" y="1913"/>
                      </a:lnTo>
                      <a:lnTo>
                        <a:pt x="3056" y="1921"/>
                      </a:lnTo>
                      <a:lnTo>
                        <a:pt x="3023" y="1925"/>
                      </a:lnTo>
                      <a:lnTo>
                        <a:pt x="1040" y="1925"/>
                      </a:lnTo>
                      <a:lnTo>
                        <a:pt x="1068" y="2100"/>
                      </a:lnTo>
                      <a:lnTo>
                        <a:pt x="2848" y="2100"/>
                      </a:lnTo>
                      <a:lnTo>
                        <a:pt x="2879" y="2103"/>
                      </a:lnTo>
                      <a:lnTo>
                        <a:pt x="2909" y="2110"/>
                      </a:lnTo>
                      <a:lnTo>
                        <a:pt x="2937" y="2124"/>
                      </a:lnTo>
                      <a:lnTo>
                        <a:pt x="2961" y="2141"/>
                      </a:lnTo>
                      <a:lnTo>
                        <a:pt x="2982" y="2161"/>
                      </a:lnTo>
                      <a:lnTo>
                        <a:pt x="2999" y="2185"/>
                      </a:lnTo>
                      <a:lnTo>
                        <a:pt x="3012" y="2213"/>
                      </a:lnTo>
                      <a:lnTo>
                        <a:pt x="3021" y="2243"/>
                      </a:lnTo>
                      <a:lnTo>
                        <a:pt x="3023" y="2273"/>
                      </a:lnTo>
                      <a:lnTo>
                        <a:pt x="3021" y="2305"/>
                      </a:lnTo>
                      <a:lnTo>
                        <a:pt x="3012" y="2335"/>
                      </a:lnTo>
                      <a:lnTo>
                        <a:pt x="2999" y="2363"/>
                      </a:lnTo>
                      <a:lnTo>
                        <a:pt x="2982" y="2387"/>
                      </a:lnTo>
                      <a:lnTo>
                        <a:pt x="2961" y="2408"/>
                      </a:lnTo>
                      <a:lnTo>
                        <a:pt x="2937" y="2425"/>
                      </a:lnTo>
                      <a:lnTo>
                        <a:pt x="2909" y="2438"/>
                      </a:lnTo>
                      <a:lnTo>
                        <a:pt x="2879" y="2446"/>
                      </a:lnTo>
                      <a:lnTo>
                        <a:pt x="2848" y="2450"/>
                      </a:lnTo>
                      <a:lnTo>
                        <a:pt x="920" y="2450"/>
                      </a:lnTo>
                      <a:lnTo>
                        <a:pt x="897" y="2447"/>
                      </a:lnTo>
                      <a:lnTo>
                        <a:pt x="876" y="2443"/>
                      </a:lnTo>
                      <a:lnTo>
                        <a:pt x="856" y="2437"/>
                      </a:lnTo>
                      <a:lnTo>
                        <a:pt x="845" y="2431"/>
                      </a:lnTo>
                      <a:lnTo>
                        <a:pt x="836" y="2425"/>
                      </a:lnTo>
                      <a:lnTo>
                        <a:pt x="818" y="2415"/>
                      </a:lnTo>
                      <a:lnTo>
                        <a:pt x="802" y="2402"/>
                      </a:lnTo>
                      <a:lnTo>
                        <a:pt x="793" y="2392"/>
                      </a:lnTo>
                      <a:lnTo>
                        <a:pt x="786" y="2383"/>
                      </a:lnTo>
                      <a:lnTo>
                        <a:pt x="774" y="2368"/>
                      </a:lnTo>
                      <a:lnTo>
                        <a:pt x="764" y="2351"/>
                      </a:lnTo>
                      <a:lnTo>
                        <a:pt x="759" y="2338"/>
                      </a:lnTo>
                      <a:lnTo>
                        <a:pt x="755" y="2324"/>
                      </a:lnTo>
                      <a:lnTo>
                        <a:pt x="751" y="2314"/>
                      </a:lnTo>
                      <a:lnTo>
                        <a:pt x="747" y="2303"/>
                      </a:lnTo>
                      <a:lnTo>
                        <a:pt x="421" y="350"/>
                      </a:lnTo>
                      <a:lnTo>
                        <a:pt x="175" y="350"/>
                      </a:lnTo>
                      <a:lnTo>
                        <a:pt x="144" y="346"/>
                      </a:lnTo>
                      <a:lnTo>
                        <a:pt x="115" y="339"/>
                      </a:lnTo>
                      <a:lnTo>
                        <a:pt x="87" y="326"/>
                      </a:lnTo>
                      <a:lnTo>
                        <a:pt x="63" y="308"/>
                      </a:lnTo>
                      <a:lnTo>
                        <a:pt x="41" y="287"/>
                      </a:lnTo>
                      <a:lnTo>
                        <a:pt x="24" y="263"/>
                      </a:lnTo>
                      <a:lnTo>
                        <a:pt x="11" y="235"/>
                      </a:lnTo>
                      <a:lnTo>
                        <a:pt x="3" y="206"/>
                      </a:lnTo>
                      <a:lnTo>
                        <a:pt x="0" y="175"/>
                      </a:lnTo>
                      <a:lnTo>
                        <a:pt x="3" y="143"/>
                      </a:lnTo>
                      <a:lnTo>
                        <a:pt x="11" y="113"/>
                      </a:lnTo>
                      <a:lnTo>
                        <a:pt x="24" y="86"/>
                      </a:lnTo>
                      <a:lnTo>
                        <a:pt x="41" y="62"/>
                      </a:lnTo>
                      <a:lnTo>
                        <a:pt x="63" y="41"/>
                      </a:lnTo>
                      <a:lnTo>
                        <a:pt x="87" y="23"/>
                      </a:lnTo>
                      <a:lnTo>
                        <a:pt x="115" y="10"/>
                      </a:lnTo>
                      <a:lnTo>
                        <a:pt x="144" y="2"/>
                      </a:lnTo>
                      <a:lnTo>
                        <a:pt x="175"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46" name="iS1ide-Freeform 45">
                  <a:extLst>
                    <a:ext uri="{FF2B5EF4-FFF2-40B4-BE49-F238E27FC236}">
                      <a16:creationId xmlns:a16="http://schemas.microsoft.com/office/drawing/2014/main" id="{E0EEDD9B-6E41-43A4-AE32-C28BA57473F0}"/>
                    </a:ext>
                  </a:extLst>
                </p:cNvPr>
                <p:cNvSpPr>
                  <a:spLocks/>
                </p:cNvSpPr>
                <p:nvPr/>
              </p:nvSpPr>
              <p:spPr bwMode="auto">
                <a:xfrm>
                  <a:off x="5694363" y="6357938"/>
                  <a:ext cx="166687" cy="166688"/>
                </a:xfrm>
                <a:custGeom>
                  <a:avLst/>
                  <a:gdLst>
                    <a:gd name="T0" fmla="*/ 262 w 527"/>
                    <a:gd name="T1" fmla="*/ 0 h 523"/>
                    <a:gd name="T2" fmla="*/ 301 w 527"/>
                    <a:gd name="T3" fmla="*/ 2 h 523"/>
                    <a:gd name="T4" fmla="*/ 339 w 527"/>
                    <a:gd name="T5" fmla="*/ 10 h 523"/>
                    <a:gd name="T6" fmla="*/ 374 w 527"/>
                    <a:gd name="T7" fmla="*/ 24 h 523"/>
                    <a:gd name="T8" fmla="*/ 406 w 527"/>
                    <a:gd name="T9" fmla="*/ 42 h 523"/>
                    <a:gd name="T10" fmla="*/ 435 w 527"/>
                    <a:gd name="T11" fmla="*/ 64 h 523"/>
                    <a:gd name="T12" fmla="*/ 462 w 527"/>
                    <a:gd name="T13" fmla="*/ 90 h 523"/>
                    <a:gd name="T14" fmla="*/ 484 w 527"/>
                    <a:gd name="T15" fmla="*/ 119 h 523"/>
                    <a:gd name="T16" fmla="*/ 502 w 527"/>
                    <a:gd name="T17" fmla="*/ 151 h 523"/>
                    <a:gd name="T18" fmla="*/ 515 w 527"/>
                    <a:gd name="T19" fmla="*/ 186 h 523"/>
                    <a:gd name="T20" fmla="*/ 523 w 527"/>
                    <a:gd name="T21" fmla="*/ 223 h 523"/>
                    <a:gd name="T22" fmla="*/ 527 w 527"/>
                    <a:gd name="T23" fmla="*/ 261 h 523"/>
                    <a:gd name="T24" fmla="*/ 523 w 527"/>
                    <a:gd name="T25" fmla="*/ 301 h 523"/>
                    <a:gd name="T26" fmla="*/ 515 w 527"/>
                    <a:gd name="T27" fmla="*/ 338 h 523"/>
                    <a:gd name="T28" fmla="*/ 502 w 527"/>
                    <a:gd name="T29" fmla="*/ 372 h 523"/>
                    <a:gd name="T30" fmla="*/ 484 w 527"/>
                    <a:gd name="T31" fmla="*/ 405 h 523"/>
                    <a:gd name="T32" fmla="*/ 462 w 527"/>
                    <a:gd name="T33" fmla="*/ 433 h 523"/>
                    <a:gd name="T34" fmla="*/ 435 w 527"/>
                    <a:gd name="T35" fmla="*/ 460 h 523"/>
                    <a:gd name="T36" fmla="*/ 406 w 527"/>
                    <a:gd name="T37" fmla="*/ 482 h 523"/>
                    <a:gd name="T38" fmla="*/ 374 w 527"/>
                    <a:gd name="T39" fmla="*/ 499 h 523"/>
                    <a:gd name="T40" fmla="*/ 339 w 527"/>
                    <a:gd name="T41" fmla="*/ 513 h 523"/>
                    <a:gd name="T42" fmla="*/ 301 w 527"/>
                    <a:gd name="T43" fmla="*/ 521 h 523"/>
                    <a:gd name="T44" fmla="*/ 262 w 527"/>
                    <a:gd name="T45" fmla="*/ 523 h 523"/>
                    <a:gd name="T46" fmla="*/ 224 w 527"/>
                    <a:gd name="T47" fmla="*/ 521 h 523"/>
                    <a:gd name="T48" fmla="*/ 187 w 527"/>
                    <a:gd name="T49" fmla="*/ 513 h 523"/>
                    <a:gd name="T50" fmla="*/ 152 w 527"/>
                    <a:gd name="T51" fmla="*/ 499 h 523"/>
                    <a:gd name="T52" fmla="*/ 120 w 527"/>
                    <a:gd name="T53" fmla="*/ 482 h 523"/>
                    <a:gd name="T54" fmla="*/ 90 w 527"/>
                    <a:gd name="T55" fmla="*/ 460 h 523"/>
                    <a:gd name="T56" fmla="*/ 65 w 527"/>
                    <a:gd name="T57" fmla="*/ 433 h 523"/>
                    <a:gd name="T58" fmla="*/ 42 w 527"/>
                    <a:gd name="T59" fmla="*/ 405 h 523"/>
                    <a:gd name="T60" fmla="*/ 24 w 527"/>
                    <a:gd name="T61" fmla="*/ 372 h 523"/>
                    <a:gd name="T62" fmla="*/ 11 w 527"/>
                    <a:gd name="T63" fmla="*/ 338 h 523"/>
                    <a:gd name="T64" fmla="*/ 3 w 527"/>
                    <a:gd name="T65" fmla="*/ 301 h 523"/>
                    <a:gd name="T66" fmla="*/ 0 w 527"/>
                    <a:gd name="T67" fmla="*/ 261 h 523"/>
                    <a:gd name="T68" fmla="*/ 3 w 527"/>
                    <a:gd name="T69" fmla="*/ 223 h 523"/>
                    <a:gd name="T70" fmla="*/ 11 w 527"/>
                    <a:gd name="T71" fmla="*/ 186 h 523"/>
                    <a:gd name="T72" fmla="*/ 24 w 527"/>
                    <a:gd name="T73" fmla="*/ 151 h 523"/>
                    <a:gd name="T74" fmla="*/ 42 w 527"/>
                    <a:gd name="T75" fmla="*/ 119 h 523"/>
                    <a:gd name="T76" fmla="*/ 65 w 527"/>
                    <a:gd name="T77" fmla="*/ 90 h 523"/>
                    <a:gd name="T78" fmla="*/ 90 w 527"/>
                    <a:gd name="T79" fmla="*/ 64 h 523"/>
                    <a:gd name="T80" fmla="*/ 120 w 527"/>
                    <a:gd name="T81" fmla="*/ 42 h 523"/>
                    <a:gd name="T82" fmla="*/ 152 w 527"/>
                    <a:gd name="T83" fmla="*/ 24 h 523"/>
                    <a:gd name="T84" fmla="*/ 187 w 527"/>
                    <a:gd name="T85" fmla="*/ 10 h 523"/>
                    <a:gd name="T86" fmla="*/ 224 w 527"/>
                    <a:gd name="T87" fmla="*/ 2 h 523"/>
                    <a:gd name="T88" fmla="*/ 262 w 527"/>
                    <a:gd name="T89"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523">
                      <a:moveTo>
                        <a:pt x="262" y="0"/>
                      </a:moveTo>
                      <a:lnTo>
                        <a:pt x="301" y="2"/>
                      </a:lnTo>
                      <a:lnTo>
                        <a:pt x="339" y="10"/>
                      </a:lnTo>
                      <a:lnTo>
                        <a:pt x="374" y="24"/>
                      </a:lnTo>
                      <a:lnTo>
                        <a:pt x="406" y="42"/>
                      </a:lnTo>
                      <a:lnTo>
                        <a:pt x="435" y="64"/>
                      </a:lnTo>
                      <a:lnTo>
                        <a:pt x="462" y="90"/>
                      </a:lnTo>
                      <a:lnTo>
                        <a:pt x="484" y="119"/>
                      </a:lnTo>
                      <a:lnTo>
                        <a:pt x="502" y="151"/>
                      </a:lnTo>
                      <a:lnTo>
                        <a:pt x="515" y="186"/>
                      </a:lnTo>
                      <a:lnTo>
                        <a:pt x="523" y="223"/>
                      </a:lnTo>
                      <a:lnTo>
                        <a:pt x="527" y="261"/>
                      </a:lnTo>
                      <a:lnTo>
                        <a:pt x="523" y="301"/>
                      </a:lnTo>
                      <a:lnTo>
                        <a:pt x="515" y="338"/>
                      </a:lnTo>
                      <a:lnTo>
                        <a:pt x="502" y="372"/>
                      </a:lnTo>
                      <a:lnTo>
                        <a:pt x="484" y="405"/>
                      </a:lnTo>
                      <a:lnTo>
                        <a:pt x="462" y="433"/>
                      </a:lnTo>
                      <a:lnTo>
                        <a:pt x="435" y="460"/>
                      </a:lnTo>
                      <a:lnTo>
                        <a:pt x="406" y="482"/>
                      </a:lnTo>
                      <a:lnTo>
                        <a:pt x="374" y="499"/>
                      </a:lnTo>
                      <a:lnTo>
                        <a:pt x="339" y="513"/>
                      </a:lnTo>
                      <a:lnTo>
                        <a:pt x="301" y="521"/>
                      </a:lnTo>
                      <a:lnTo>
                        <a:pt x="262" y="523"/>
                      </a:lnTo>
                      <a:lnTo>
                        <a:pt x="224" y="521"/>
                      </a:lnTo>
                      <a:lnTo>
                        <a:pt x="187" y="513"/>
                      </a:lnTo>
                      <a:lnTo>
                        <a:pt x="152" y="499"/>
                      </a:lnTo>
                      <a:lnTo>
                        <a:pt x="120" y="482"/>
                      </a:lnTo>
                      <a:lnTo>
                        <a:pt x="90" y="460"/>
                      </a:lnTo>
                      <a:lnTo>
                        <a:pt x="65" y="433"/>
                      </a:lnTo>
                      <a:lnTo>
                        <a:pt x="42" y="405"/>
                      </a:lnTo>
                      <a:lnTo>
                        <a:pt x="24" y="372"/>
                      </a:lnTo>
                      <a:lnTo>
                        <a:pt x="11" y="338"/>
                      </a:lnTo>
                      <a:lnTo>
                        <a:pt x="3" y="301"/>
                      </a:lnTo>
                      <a:lnTo>
                        <a:pt x="0" y="261"/>
                      </a:lnTo>
                      <a:lnTo>
                        <a:pt x="3" y="223"/>
                      </a:lnTo>
                      <a:lnTo>
                        <a:pt x="11" y="186"/>
                      </a:lnTo>
                      <a:lnTo>
                        <a:pt x="24" y="151"/>
                      </a:lnTo>
                      <a:lnTo>
                        <a:pt x="42" y="119"/>
                      </a:lnTo>
                      <a:lnTo>
                        <a:pt x="65" y="90"/>
                      </a:lnTo>
                      <a:lnTo>
                        <a:pt x="90" y="64"/>
                      </a:lnTo>
                      <a:lnTo>
                        <a:pt x="120" y="42"/>
                      </a:lnTo>
                      <a:lnTo>
                        <a:pt x="152" y="24"/>
                      </a:lnTo>
                      <a:lnTo>
                        <a:pt x="187" y="10"/>
                      </a:lnTo>
                      <a:lnTo>
                        <a:pt x="224" y="2"/>
                      </a:lnTo>
                      <a:lnTo>
                        <a:pt x="262"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47" name="iS1ide-Freeform 46">
                  <a:extLst>
                    <a:ext uri="{FF2B5EF4-FFF2-40B4-BE49-F238E27FC236}">
                      <a16:creationId xmlns:a16="http://schemas.microsoft.com/office/drawing/2014/main" id="{75B6AFE6-3290-4CDA-B06B-00E0C4D38345}"/>
                    </a:ext>
                  </a:extLst>
                </p:cNvPr>
                <p:cNvSpPr>
                  <a:spLocks/>
                </p:cNvSpPr>
                <p:nvPr/>
              </p:nvSpPr>
              <p:spPr bwMode="auto">
                <a:xfrm>
                  <a:off x="6194425" y="6357938"/>
                  <a:ext cx="168275" cy="166688"/>
                </a:xfrm>
                <a:custGeom>
                  <a:avLst/>
                  <a:gdLst>
                    <a:gd name="T0" fmla="*/ 263 w 526"/>
                    <a:gd name="T1" fmla="*/ 0 h 523"/>
                    <a:gd name="T2" fmla="*/ 303 w 526"/>
                    <a:gd name="T3" fmla="*/ 2 h 523"/>
                    <a:gd name="T4" fmla="*/ 339 w 526"/>
                    <a:gd name="T5" fmla="*/ 10 h 523"/>
                    <a:gd name="T6" fmla="*/ 374 w 526"/>
                    <a:gd name="T7" fmla="*/ 24 h 523"/>
                    <a:gd name="T8" fmla="*/ 407 w 526"/>
                    <a:gd name="T9" fmla="*/ 42 h 523"/>
                    <a:gd name="T10" fmla="*/ 436 w 526"/>
                    <a:gd name="T11" fmla="*/ 64 h 523"/>
                    <a:gd name="T12" fmla="*/ 462 w 526"/>
                    <a:gd name="T13" fmla="*/ 90 h 523"/>
                    <a:gd name="T14" fmla="*/ 484 w 526"/>
                    <a:gd name="T15" fmla="*/ 119 h 523"/>
                    <a:gd name="T16" fmla="*/ 501 w 526"/>
                    <a:gd name="T17" fmla="*/ 151 h 523"/>
                    <a:gd name="T18" fmla="*/ 515 w 526"/>
                    <a:gd name="T19" fmla="*/ 186 h 523"/>
                    <a:gd name="T20" fmla="*/ 524 w 526"/>
                    <a:gd name="T21" fmla="*/ 223 h 523"/>
                    <a:gd name="T22" fmla="*/ 526 w 526"/>
                    <a:gd name="T23" fmla="*/ 261 h 523"/>
                    <a:gd name="T24" fmla="*/ 524 w 526"/>
                    <a:gd name="T25" fmla="*/ 301 h 523"/>
                    <a:gd name="T26" fmla="*/ 515 w 526"/>
                    <a:gd name="T27" fmla="*/ 338 h 523"/>
                    <a:gd name="T28" fmla="*/ 501 w 526"/>
                    <a:gd name="T29" fmla="*/ 372 h 523"/>
                    <a:gd name="T30" fmla="*/ 484 w 526"/>
                    <a:gd name="T31" fmla="*/ 405 h 523"/>
                    <a:gd name="T32" fmla="*/ 462 w 526"/>
                    <a:gd name="T33" fmla="*/ 433 h 523"/>
                    <a:gd name="T34" fmla="*/ 436 w 526"/>
                    <a:gd name="T35" fmla="*/ 460 h 523"/>
                    <a:gd name="T36" fmla="*/ 407 w 526"/>
                    <a:gd name="T37" fmla="*/ 482 h 523"/>
                    <a:gd name="T38" fmla="*/ 374 w 526"/>
                    <a:gd name="T39" fmla="*/ 499 h 523"/>
                    <a:gd name="T40" fmla="*/ 339 w 526"/>
                    <a:gd name="T41" fmla="*/ 513 h 523"/>
                    <a:gd name="T42" fmla="*/ 303 w 526"/>
                    <a:gd name="T43" fmla="*/ 521 h 523"/>
                    <a:gd name="T44" fmla="*/ 263 w 526"/>
                    <a:gd name="T45" fmla="*/ 523 h 523"/>
                    <a:gd name="T46" fmla="*/ 225 w 526"/>
                    <a:gd name="T47" fmla="*/ 521 h 523"/>
                    <a:gd name="T48" fmla="*/ 188 w 526"/>
                    <a:gd name="T49" fmla="*/ 513 h 523"/>
                    <a:gd name="T50" fmla="*/ 153 w 526"/>
                    <a:gd name="T51" fmla="*/ 499 h 523"/>
                    <a:gd name="T52" fmla="*/ 120 w 526"/>
                    <a:gd name="T53" fmla="*/ 482 h 523"/>
                    <a:gd name="T54" fmla="*/ 90 w 526"/>
                    <a:gd name="T55" fmla="*/ 460 h 523"/>
                    <a:gd name="T56" fmla="*/ 65 w 526"/>
                    <a:gd name="T57" fmla="*/ 433 h 523"/>
                    <a:gd name="T58" fmla="*/ 43 w 526"/>
                    <a:gd name="T59" fmla="*/ 405 h 523"/>
                    <a:gd name="T60" fmla="*/ 24 w 526"/>
                    <a:gd name="T61" fmla="*/ 372 h 523"/>
                    <a:gd name="T62" fmla="*/ 11 w 526"/>
                    <a:gd name="T63" fmla="*/ 338 h 523"/>
                    <a:gd name="T64" fmla="*/ 3 w 526"/>
                    <a:gd name="T65" fmla="*/ 301 h 523"/>
                    <a:gd name="T66" fmla="*/ 0 w 526"/>
                    <a:gd name="T67" fmla="*/ 261 h 523"/>
                    <a:gd name="T68" fmla="*/ 3 w 526"/>
                    <a:gd name="T69" fmla="*/ 223 h 523"/>
                    <a:gd name="T70" fmla="*/ 11 w 526"/>
                    <a:gd name="T71" fmla="*/ 186 h 523"/>
                    <a:gd name="T72" fmla="*/ 24 w 526"/>
                    <a:gd name="T73" fmla="*/ 151 h 523"/>
                    <a:gd name="T74" fmla="*/ 43 w 526"/>
                    <a:gd name="T75" fmla="*/ 119 h 523"/>
                    <a:gd name="T76" fmla="*/ 65 w 526"/>
                    <a:gd name="T77" fmla="*/ 90 h 523"/>
                    <a:gd name="T78" fmla="*/ 90 w 526"/>
                    <a:gd name="T79" fmla="*/ 64 h 523"/>
                    <a:gd name="T80" fmla="*/ 120 w 526"/>
                    <a:gd name="T81" fmla="*/ 42 h 523"/>
                    <a:gd name="T82" fmla="*/ 153 w 526"/>
                    <a:gd name="T83" fmla="*/ 24 h 523"/>
                    <a:gd name="T84" fmla="*/ 188 w 526"/>
                    <a:gd name="T85" fmla="*/ 10 h 523"/>
                    <a:gd name="T86" fmla="*/ 225 w 526"/>
                    <a:gd name="T87" fmla="*/ 2 h 523"/>
                    <a:gd name="T88" fmla="*/ 263 w 526"/>
                    <a:gd name="T89"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6" h="523">
                      <a:moveTo>
                        <a:pt x="263" y="0"/>
                      </a:moveTo>
                      <a:lnTo>
                        <a:pt x="303" y="2"/>
                      </a:lnTo>
                      <a:lnTo>
                        <a:pt x="339" y="10"/>
                      </a:lnTo>
                      <a:lnTo>
                        <a:pt x="374" y="24"/>
                      </a:lnTo>
                      <a:lnTo>
                        <a:pt x="407" y="42"/>
                      </a:lnTo>
                      <a:lnTo>
                        <a:pt x="436" y="64"/>
                      </a:lnTo>
                      <a:lnTo>
                        <a:pt x="462" y="90"/>
                      </a:lnTo>
                      <a:lnTo>
                        <a:pt x="484" y="119"/>
                      </a:lnTo>
                      <a:lnTo>
                        <a:pt x="501" y="151"/>
                      </a:lnTo>
                      <a:lnTo>
                        <a:pt x="515" y="186"/>
                      </a:lnTo>
                      <a:lnTo>
                        <a:pt x="524" y="223"/>
                      </a:lnTo>
                      <a:lnTo>
                        <a:pt x="526" y="261"/>
                      </a:lnTo>
                      <a:lnTo>
                        <a:pt x="524" y="301"/>
                      </a:lnTo>
                      <a:lnTo>
                        <a:pt x="515" y="338"/>
                      </a:lnTo>
                      <a:lnTo>
                        <a:pt x="501" y="372"/>
                      </a:lnTo>
                      <a:lnTo>
                        <a:pt x="484" y="405"/>
                      </a:lnTo>
                      <a:lnTo>
                        <a:pt x="462" y="433"/>
                      </a:lnTo>
                      <a:lnTo>
                        <a:pt x="436" y="460"/>
                      </a:lnTo>
                      <a:lnTo>
                        <a:pt x="407" y="482"/>
                      </a:lnTo>
                      <a:lnTo>
                        <a:pt x="374" y="499"/>
                      </a:lnTo>
                      <a:lnTo>
                        <a:pt x="339" y="513"/>
                      </a:lnTo>
                      <a:lnTo>
                        <a:pt x="303" y="521"/>
                      </a:lnTo>
                      <a:lnTo>
                        <a:pt x="263" y="523"/>
                      </a:lnTo>
                      <a:lnTo>
                        <a:pt x="225" y="521"/>
                      </a:lnTo>
                      <a:lnTo>
                        <a:pt x="188" y="513"/>
                      </a:lnTo>
                      <a:lnTo>
                        <a:pt x="153" y="499"/>
                      </a:lnTo>
                      <a:lnTo>
                        <a:pt x="120" y="482"/>
                      </a:lnTo>
                      <a:lnTo>
                        <a:pt x="90" y="460"/>
                      </a:lnTo>
                      <a:lnTo>
                        <a:pt x="65" y="433"/>
                      </a:lnTo>
                      <a:lnTo>
                        <a:pt x="43" y="405"/>
                      </a:lnTo>
                      <a:lnTo>
                        <a:pt x="24" y="372"/>
                      </a:lnTo>
                      <a:lnTo>
                        <a:pt x="11" y="338"/>
                      </a:lnTo>
                      <a:lnTo>
                        <a:pt x="3" y="301"/>
                      </a:lnTo>
                      <a:lnTo>
                        <a:pt x="0" y="261"/>
                      </a:lnTo>
                      <a:lnTo>
                        <a:pt x="3" y="223"/>
                      </a:lnTo>
                      <a:lnTo>
                        <a:pt x="11" y="186"/>
                      </a:lnTo>
                      <a:lnTo>
                        <a:pt x="24" y="151"/>
                      </a:lnTo>
                      <a:lnTo>
                        <a:pt x="43" y="119"/>
                      </a:lnTo>
                      <a:lnTo>
                        <a:pt x="65" y="90"/>
                      </a:lnTo>
                      <a:lnTo>
                        <a:pt x="90" y="64"/>
                      </a:lnTo>
                      <a:lnTo>
                        <a:pt x="120" y="42"/>
                      </a:lnTo>
                      <a:lnTo>
                        <a:pt x="153" y="24"/>
                      </a:lnTo>
                      <a:lnTo>
                        <a:pt x="188" y="10"/>
                      </a:lnTo>
                      <a:lnTo>
                        <a:pt x="225" y="2"/>
                      </a:lnTo>
                      <a:lnTo>
                        <a:pt x="263"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grpSp>
          <p:sp>
            <p:nvSpPr>
              <p:cNvPr id="19" name="iS1ide-Freeform 18">
                <a:extLst>
                  <a:ext uri="{FF2B5EF4-FFF2-40B4-BE49-F238E27FC236}">
                    <a16:creationId xmlns:a16="http://schemas.microsoft.com/office/drawing/2014/main" id="{77F69C00-00E2-4B35-8AA1-50871B73ACB9}"/>
                  </a:ext>
                </a:extLst>
              </p:cNvPr>
              <p:cNvSpPr>
                <a:spLocks/>
              </p:cNvSpPr>
              <p:nvPr/>
            </p:nvSpPr>
            <p:spPr bwMode="auto">
              <a:xfrm>
                <a:off x="1761947" y="2559050"/>
                <a:ext cx="1271080" cy="932552"/>
              </a:xfrm>
              <a:custGeom>
                <a:avLst/>
                <a:gdLst>
                  <a:gd name="T0" fmla="*/ 243 w 892"/>
                  <a:gd name="T1" fmla="*/ 694 h 694"/>
                  <a:gd name="T2" fmla="*/ 237 w 892"/>
                  <a:gd name="T3" fmla="*/ 694 h 694"/>
                  <a:gd name="T4" fmla="*/ 2 w 892"/>
                  <a:gd name="T5" fmla="*/ 694 h 694"/>
                  <a:gd name="T6" fmla="*/ 2 w 892"/>
                  <a:gd name="T7" fmla="*/ 459 h 694"/>
                  <a:gd name="T8" fmla="*/ 2 w 892"/>
                  <a:gd name="T9" fmla="*/ 261 h 694"/>
                  <a:gd name="T10" fmla="*/ 2 w 892"/>
                  <a:gd name="T11" fmla="*/ 257 h 694"/>
                  <a:gd name="T12" fmla="*/ 2 w 892"/>
                  <a:gd name="T13" fmla="*/ 0 h 694"/>
                  <a:gd name="T14" fmla="*/ 33 w 892"/>
                  <a:gd name="T15" fmla="*/ 1 h 694"/>
                  <a:gd name="T16" fmla="*/ 244 w 892"/>
                  <a:gd name="T17" fmla="*/ 1 h 694"/>
                  <a:gd name="T18" fmla="*/ 244 w 892"/>
                  <a:gd name="T19" fmla="*/ 1 h 694"/>
                  <a:gd name="T20" fmla="*/ 244 w 892"/>
                  <a:gd name="T21" fmla="*/ 1 h 694"/>
                  <a:gd name="T22" fmla="*/ 443 w 892"/>
                  <a:gd name="T23" fmla="*/ 1 h 694"/>
                  <a:gd name="T24" fmla="*/ 564 w 892"/>
                  <a:gd name="T25" fmla="*/ 1 h 694"/>
                  <a:gd name="T26" fmla="*/ 564 w 892"/>
                  <a:gd name="T27" fmla="*/ 0 h 694"/>
                  <a:gd name="T28" fmla="*/ 655 w 892"/>
                  <a:gd name="T29" fmla="*/ 0 h 694"/>
                  <a:gd name="T30" fmla="*/ 696 w 892"/>
                  <a:gd name="T31" fmla="*/ 0 h 694"/>
                  <a:gd name="T32" fmla="*/ 696 w 892"/>
                  <a:gd name="T33" fmla="*/ 255 h 694"/>
                  <a:gd name="T34" fmla="*/ 696 w 892"/>
                  <a:gd name="T35" fmla="*/ 260 h 694"/>
                  <a:gd name="T36" fmla="*/ 697 w 892"/>
                  <a:gd name="T37" fmla="*/ 260 h 694"/>
                  <a:gd name="T38" fmla="*/ 697 w 892"/>
                  <a:gd name="T39" fmla="*/ 262 h 694"/>
                  <a:gd name="T40" fmla="*/ 710 w 892"/>
                  <a:gd name="T41" fmla="*/ 261 h 694"/>
                  <a:gd name="T42" fmla="*/ 712 w 892"/>
                  <a:gd name="T43" fmla="*/ 261 h 694"/>
                  <a:gd name="T44" fmla="*/ 697 w 892"/>
                  <a:gd name="T45" fmla="*/ 262 h 694"/>
                  <a:gd name="T46" fmla="*/ 741 w 892"/>
                  <a:gd name="T47" fmla="*/ 308 h 694"/>
                  <a:gd name="T48" fmla="*/ 765 w 892"/>
                  <a:gd name="T49" fmla="*/ 302 h 694"/>
                  <a:gd name="T50" fmla="*/ 827 w 892"/>
                  <a:gd name="T51" fmla="*/ 281 h 694"/>
                  <a:gd name="T52" fmla="*/ 892 w 892"/>
                  <a:gd name="T53" fmla="*/ 356 h 694"/>
                  <a:gd name="T54" fmla="*/ 827 w 892"/>
                  <a:gd name="T55" fmla="*/ 432 h 694"/>
                  <a:gd name="T56" fmla="*/ 765 w 892"/>
                  <a:gd name="T57" fmla="*/ 411 h 694"/>
                  <a:gd name="T58" fmla="*/ 741 w 892"/>
                  <a:gd name="T59" fmla="*/ 405 h 694"/>
                  <a:gd name="T60" fmla="*/ 697 w 892"/>
                  <a:gd name="T61" fmla="*/ 453 h 694"/>
                  <a:gd name="T62" fmla="*/ 696 w 892"/>
                  <a:gd name="T63" fmla="*/ 454 h 694"/>
                  <a:gd name="T64" fmla="*/ 696 w 892"/>
                  <a:gd name="T65" fmla="*/ 459 h 694"/>
                  <a:gd name="T66" fmla="*/ 696 w 892"/>
                  <a:gd name="T67" fmla="*/ 694 h 694"/>
                  <a:gd name="T68" fmla="*/ 649 w 892"/>
                  <a:gd name="T69" fmla="*/ 694 h 694"/>
                  <a:gd name="T70" fmla="*/ 649 w 892"/>
                  <a:gd name="T71" fmla="*/ 694 h 694"/>
                  <a:gd name="T72" fmla="*/ 442 w 892"/>
                  <a:gd name="T73" fmla="*/ 694 h 694"/>
                  <a:gd name="T74" fmla="*/ 435 w 892"/>
                  <a:gd name="T75" fmla="*/ 694 h 694"/>
                  <a:gd name="T76" fmla="*/ 435 w 892"/>
                  <a:gd name="T77" fmla="*/ 694 h 694"/>
                  <a:gd name="T78" fmla="*/ 416 w 892"/>
                  <a:gd name="T79" fmla="*/ 684 h 694"/>
                  <a:gd name="T80" fmla="*/ 418 w 892"/>
                  <a:gd name="T81" fmla="*/ 663 h 694"/>
                  <a:gd name="T82" fmla="*/ 441 w 892"/>
                  <a:gd name="T83" fmla="*/ 590 h 694"/>
                  <a:gd name="T84" fmla="*/ 340 w 892"/>
                  <a:gd name="T85" fmla="*/ 499 h 694"/>
                  <a:gd name="T86" fmla="*/ 240 w 892"/>
                  <a:gd name="T87" fmla="*/ 590 h 694"/>
                  <a:gd name="T88" fmla="*/ 263 w 892"/>
                  <a:gd name="T89" fmla="*/ 663 h 694"/>
                  <a:gd name="T90" fmla="*/ 264 w 892"/>
                  <a:gd name="T91" fmla="*/ 684 h 694"/>
                  <a:gd name="T92" fmla="*/ 244 w 892"/>
                  <a:gd name="T93" fmla="*/ 694 h 694"/>
                  <a:gd name="T94" fmla="*/ 243 w 892"/>
                  <a:gd name="T95"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2" h="694">
                    <a:moveTo>
                      <a:pt x="243" y="694"/>
                    </a:moveTo>
                    <a:cubicBezTo>
                      <a:pt x="237" y="694"/>
                      <a:pt x="237" y="694"/>
                      <a:pt x="237" y="694"/>
                    </a:cubicBezTo>
                    <a:cubicBezTo>
                      <a:pt x="2" y="694"/>
                      <a:pt x="2" y="694"/>
                      <a:pt x="2" y="694"/>
                    </a:cubicBezTo>
                    <a:cubicBezTo>
                      <a:pt x="2" y="459"/>
                      <a:pt x="2" y="459"/>
                      <a:pt x="2" y="459"/>
                    </a:cubicBezTo>
                    <a:cubicBezTo>
                      <a:pt x="2" y="458"/>
                      <a:pt x="0" y="294"/>
                      <a:pt x="2" y="261"/>
                    </a:cubicBezTo>
                    <a:cubicBezTo>
                      <a:pt x="2" y="260"/>
                      <a:pt x="2" y="258"/>
                      <a:pt x="2" y="257"/>
                    </a:cubicBezTo>
                    <a:cubicBezTo>
                      <a:pt x="2" y="0"/>
                      <a:pt x="2" y="0"/>
                      <a:pt x="2" y="0"/>
                    </a:cubicBezTo>
                    <a:cubicBezTo>
                      <a:pt x="33" y="1"/>
                      <a:pt x="33" y="1"/>
                      <a:pt x="33" y="1"/>
                    </a:cubicBezTo>
                    <a:cubicBezTo>
                      <a:pt x="244" y="1"/>
                      <a:pt x="244" y="1"/>
                      <a:pt x="244" y="1"/>
                    </a:cubicBezTo>
                    <a:cubicBezTo>
                      <a:pt x="244" y="1"/>
                      <a:pt x="244" y="1"/>
                      <a:pt x="244" y="1"/>
                    </a:cubicBezTo>
                    <a:cubicBezTo>
                      <a:pt x="244" y="1"/>
                      <a:pt x="244" y="1"/>
                      <a:pt x="244" y="1"/>
                    </a:cubicBezTo>
                    <a:cubicBezTo>
                      <a:pt x="443" y="1"/>
                      <a:pt x="443" y="1"/>
                      <a:pt x="443" y="1"/>
                    </a:cubicBezTo>
                    <a:cubicBezTo>
                      <a:pt x="564" y="1"/>
                      <a:pt x="564" y="1"/>
                      <a:pt x="564" y="1"/>
                    </a:cubicBezTo>
                    <a:cubicBezTo>
                      <a:pt x="564" y="0"/>
                      <a:pt x="564" y="0"/>
                      <a:pt x="564" y="0"/>
                    </a:cubicBezTo>
                    <a:cubicBezTo>
                      <a:pt x="655" y="0"/>
                      <a:pt x="655" y="0"/>
                      <a:pt x="655" y="0"/>
                    </a:cubicBezTo>
                    <a:cubicBezTo>
                      <a:pt x="658" y="0"/>
                      <a:pt x="681" y="0"/>
                      <a:pt x="696" y="0"/>
                    </a:cubicBezTo>
                    <a:cubicBezTo>
                      <a:pt x="696" y="255"/>
                      <a:pt x="696" y="255"/>
                      <a:pt x="696" y="255"/>
                    </a:cubicBezTo>
                    <a:cubicBezTo>
                      <a:pt x="696" y="257"/>
                      <a:pt x="696" y="259"/>
                      <a:pt x="696" y="260"/>
                    </a:cubicBezTo>
                    <a:cubicBezTo>
                      <a:pt x="697" y="260"/>
                      <a:pt x="697" y="260"/>
                      <a:pt x="697" y="260"/>
                    </a:cubicBezTo>
                    <a:cubicBezTo>
                      <a:pt x="697" y="261"/>
                      <a:pt x="697" y="261"/>
                      <a:pt x="697" y="262"/>
                    </a:cubicBezTo>
                    <a:cubicBezTo>
                      <a:pt x="710" y="261"/>
                      <a:pt x="710" y="261"/>
                      <a:pt x="710" y="261"/>
                    </a:cubicBezTo>
                    <a:cubicBezTo>
                      <a:pt x="712" y="261"/>
                      <a:pt x="712" y="261"/>
                      <a:pt x="712" y="261"/>
                    </a:cubicBezTo>
                    <a:cubicBezTo>
                      <a:pt x="697" y="262"/>
                      <a:pt x="697" y="262"/>
                      <a:pt x="697" y="262"/>
                    </a:cubicBezTo>
                    <a:cubicBezTo>
                      <a:pt x="700" y="290"/>
                      <a:pt x="717" y="308"/>
                      <a:pt x="741" y="308"/>
                    </a:cubicBezTo>
                    <a:cubicBezTo>
                      <a:pt x="748" y="308"/>
                      <a:pt x="756" y="306"/>
                      <a:pt x="765" y="302"/>
                    </a:cubicBezTo>
                    <a:cubicBezTo>
                      <a:pt x="781" y="294"/>
                      <a:pt x="812" y="281"/>
                      <a:pt x="827" y="281"/>
                    </a:cubicBezTo>
                    <a:cubicBezTo>
                      <a:pt x="863" y="281"/>
                      <a:pt x="892" y="315"/>
                      <a:pt x="892" y="356"/>
                    </a:cubicBezTo>
                    <a:cubicBezTo>
                      <a:pt x="892" y="398"/>
                      <a:pt x="863" y="432"/>
                      <a:pt x="827" y="432"/>
                    </a:cubicBezTo>
                    <a:cubicBezTo>
                      <a:pt x="812" y="432"/>
                      <a:pt x="781" y="419"/>
                      <a:pt x="765" y="411"/>
                    </a:cubicBezTo>
                    <a:cubicBezTo>
                      <a:pt x="756" y="407"/>
                      <a:pt x="748" y="405"/>
                      <a:pt x="741" y="405"/>
                    </a:cubicBezTo>
                    <a:cubicBezTo>
                      <a:pt x="716" y="405"/>
                      <a:pt x="699" y="424"/>
                      <a:pt x="697" y="453"/>
                    </a:cubicBezTo>
                    <a:cubicBezTo>
                      <a:pt x="696" y="454"/>
                      <a:pt x="696" y="454"/>
                      <a:pt x="696" y="454"/>
                    </a:cubicBezTo>
                    <a:cubicBezTo>
                      <a:pt x="696" y="459"/>
                      <a:pt x="696" y="459"/>
                      <a:pt x="696" y="459"/>
                    </a:cubicBezTo>
                    <a:cubicBezTo>
                      <a:pt x="696" y="694"/>
                      <a:pt x="696" y="694"/>
                      <a:pt x="696" y="694"/>
                    </a:cubicBezTo>
                    <a:cubicBezTo>
                      <a:pt x="649" y="694"/>
                      <a:pt x="649" y="694"/>
                      <a:pt x="649" y="694"/>
                    </a:cubicBezTo>
                    <a:cubicBezTo>
                      <a:pt x="649" y="694"/>
                      <a:pt x="649" y="694"/>
                      <a:pt x="649" y="694"/>
                    </a:cubicBezTo>
                    <a:cubicBezTo>
                      <a:pt x="442" y="694"/>
                      <a:pt x="442" y="694"/>
                      <a:pt x="442" y="694"/>
                    </a:cubicBezTo>
                    <a:cubicBezTo>
                      <a:pt x="439" y="694"/>
                      <a:pt x="436" y="694"/>
                      <a:pt x="435" y="694"/>
                    </a:cubicBezTo>
                    <a:cubicBezTo>
                      <a:pt x="435" y="694"/>
                      <a:pt x="435" y="694"/>
                      <a:pt x="435" y="694"/>
                    </a:cubicBezTo>
                    <a:cubicBezTo>
                      <a:pt x="426" y="693"/>
                      <a:pt x="419" y="689"/>
                      <a:pt x="416" y="684"/>
                    </a:cubicBezTo>
                    <a:cubicBezTo>
                      <a:pt x="413" y="677"/>
                      <a:pt x="415" y="669"/>
                      <a:pt x="418" y="663"/>
                    </a:cubicBezTo>
                    <a:cubicBezTo>
                      <a:pt x="420" y="658"/>
                      <a:pt x="441" y="615"/>
                      <a:pt x="441" y="590"/>
                    </a:cubicBezTo>
                    <a:cubicBezTo>
                      <a:pt x="441" y="540"/>
                      <a:pt x="396" y="499"/>
                      <a:pt x="340" y="499"/>
                    </a:cubicBezTo>
                    <a:cubicBezTo>
                      <a:pt x="285" y="499"/>
                      <a:pt x="240" y="540"/>
                      <a:pt x="240" y="590"/>
                    </a:cubicBezTo>
                    <a:cubicBezTo>
                      <a:pt x="240" y="615"/>
                      <a:pt x="261" y="658"/>
                      <a:pt x="263" y="663"/>
                    </a:cubicBezTo>
                    <a:cubicBezTo>
                      <a:pt x="267" y="671"/>
                      <a:pt x="267" y="679"/>
                      <a:pt x="264" y="684"/>
                    </a:cubicBezTo>
                    <a:cubicBezTo>
                      <a:pt x="261" y="690"/>
                      <a:pt x="254" y="693"/>
                      <a:pt x="244" y="694"/>
                    </a:cubicBezTo>
                    <a:cubicBezTo>
                      <a:pt x="244" y="694"/>
                      <a:pt x="243" y="694"/>
                      <a:pt x="243" y="694"/>
                    </a:cubicBezTo>
                    <a:close/>
                  </a:path>
                </a:pathLst>
              </a:custGeom>
              <a:solidFill>
                <a:schemeClr val="accent1"/>
              </a:solidFill>
              <a:ln>
                <a:noFill/>
              </a:ln>
            </p:spPr>
            <p:txBody>
              <a:bodyPr anchor="ctr"/>
              <a:lstStyle/>
              <a:p>
                <a:pPr algn="ctr" defTabSz="609585"/>
                <a:endParaRPr sz="2400">
                  <a:solidFill>
                    <a:prstClr val="black"/>
                  </a:solidFill>
                  <a:latin typeface="微软雅黑"/>
                  <a:ea typeface="微软雅黑"/>
                </a:endParaRPr>
              </a:p>
            </p:txBody>
          </p:sp>
          <p:grpSp>
            <p:nvGrpSpPr>
              <p:cNvPr id="20" name="组合 19">
                <a:extLst>
                  <a:ext uri="{FF2B5EF4-FFF2-40B4-BE49-F238E27FC236}">
                    <a16:creationId xmlns:a16="http://schemas.microsoft.com/office/drawing/2014/main" id="{91BDEEF7-5878-4E3E-8595-3226AF8031BD}"/>
                  </a:ext>
                </a:extLst>
              </p:cNvPr>
              <p:cNvGrpSpPr/>
              <p:nvPr/>
            </p:nvGrpSpPr>
            <p:grpSpPr>
              <a:xfrm>
                <a:off x="2131187" y="2771380"/>
                <a:ext cx="229939" cy="281768"/>
                <a:chOff x="9412011" y="2175333"/>
                <a:chExt cx="1267861" cy="1412417"/>
              </a:xfrm>
              <a:solidFill>
                <a:schemeClr val="bg1"/>
              </a:solidFill>
            </p:grpSpPr>
            <p:sp>
              <p:nvSpPr>
                <p:cNvPr id="41" name="iS1ide-Freeform 40">
                  <a:extLst>
                    <a:ext uri="{FF2B5EF4-FFF2-40B4-BE49-F238E27FC236}">
                      <a16:creationId xmlns:a16="http://schemas.microsoft.com/office/drawing/2014/main" id="{20FC3644-2AB9-4E23-8304-443A1C3546B5}"/>
                    </a:ext>
                  </a:extLst>
                </p:cNvPr>
                <p:cNvSpPr>
                  <a:spLocks/>
                </p:cNvSpPr>
                <p:nvPr/>
              </p:nvSpPr>
              <p:spPr bwMode="auto">
                <a:xfrm>
                  <a:off x="9412011" y="2654300"/>
                  <a:ext cx="169862" cy="527050"/>
                </a:xfrm>
                <a:custGeom>
                  <a:avLst/>
                  <a:gdLst>
                    <a:gd name="T0" fmla="*/ 215 w 429"/>
                    <a:gd name="T1" fmla="*/ 0 h 1328"/>
                    <a:gd name="T2" fmla="*/ 249 w 429"/>
                    <a:gd name="T3" fmla="*/ 3 h 1328"/>
                    <a:gd name="T4" fmla="*/ 281 w 429"/>
                    <a:gd name="T5" fmla="*/ 11 h 1328"/>
                    <a:gd name="T6" fmla="*/ 312 w 429"/>
                    <a:gd name="T7" fmla="*/ 22 h 1328"/>
                    <a:gd name="T8" fmla="*/ 340 w 429"/>
                    <a:gd name="T9" fmla="*/ 41 h 1328"/>
                    <a:gd name="T10" fmla="*/ 366 w 429"/>
                    <a:gd name="T11" fmla="*/ 63 h 1328"/>
                    <a:gd name="T12" fmla="*/ 388 w 429"/>
                    <a:gd name="T13" fmla="*/ 89 h 1328"/>
                    <a:gd name="T14" fmla="*/ 406 w 429"/>
                    <a:gd name="T15" fmla="*/ 118 h 1328"/>
                    <a:gd name="T16" fmla="*/ 418 w 429"/>
                    <a:gd name="T17" fmla="*/ 147 h 1328"/>
                    <a:gd name="T18" fmla="*/ 427 w 429"/>
                    <a:gd name="T19" fmla="*/ 180 h 1328"/>
                    <a:gd name="T20" fmla="*/ 429 w 429"/>
                    <a:gd name="T21" fmla="*/ 214 h 1328"/>
                    <a:gd name="T22" fmla="*/ 429 w 429"/>
                    <a:gd name="T23" fmla="*/ 1113 h 1328"/>
                    <a:gd name="T24" fmla="*/ 427 w 429"/>
                    <a:gd name="T25" fmla="*/ 1147 h 1328"/>
                    <a:gd name="T26" fmla="*/ 419 w 429"/>
                    <a:gd name="T27" fmla="*/ 1180 h 1328"/>
                    <a:gd name="T28" fmla="*/ 406 w 429"/>
                    <a:gd name="T29" fmla="*/ 1210 h 1328"/>
                    <a:gd name="T30" fmla="*/ 389 w 429"/>
                    <a:gd name="T31" fmla="*/ 1239 h 1328"/>
                    <a:gd name="T32" fmla="*/ 367 w 429"/>
                    <a:gd name="T33" fmla="*/ 1265 h 1328"/>
                    <a:gd name="T34" fmla="*/ 341 w 429"/>
                    <a:gd name="T35" fmla="*/ 1287 h 1328"/>
                    <a:gd name="T36" fmla="*/ 313 w 429"/>
                    <a:gd name="T37" fmla="*/ 1305 h 1328"/>
                    <a:gd name="T38" fmla="*/ 282 w 429"/>
                    <a:gd name="T39" fmla="*/ 1318 h 1328"/>
                    <a:gd name="T40" fmla="*/ 250 w 429"/>
                    <a:gd name="T41" fmla="*/ 1326 h 1328"/>
                    <a:gd name="T42" fmla="*/ 215 w 429"/>
                    <a:gd name="T43" fmla="*/ 1328 h 1328"/>
                    <a:gd name="T44" fmla="*/ 181 w 429"/>
                    <a:gd name="T45" fmla="*/ 1326 h 1328"/>
                    <a:gd name="T46" fmla="*/ 148 w 429"/>
                    <a:gd name="T47" fmla="*/ 1318 h 1328"/>
                    <a:gd name="T48" fmla="*/ 118 w 429"/>
                    <a:gd name="T49" fmla="*/ 1305 h 1328"/>
                    <a:gd name="T50" fmla="*/ 89 w 429"/>
                    <a:gd name="T51" fmla="*/ 1287 h 1328"/>
                    <a:gd name="T52" fmla="*/ 63 w 429"/>
                    <a:gd name="T53" fmla="*/ 1265 h 1328"/>
                    <a:gd name="T54" fmla="*/ 41 w 429"/>
                    <a:gd name="T55" fmla="*/ 1239 h 1328"/>
                    <a:gd name="T56" fmla="*/ 22 w 429"/>
                    <a:gd name="T57" fmla="*/ 1210 h 1328"/>
                    <a:gd name="T58" fmla="*/ 10 w 429"/>
                    <a:gd name="T59" fmla="*/ 1180 h 1328"/>
                    <a:gd name="T60" fmla="*/ 2 w 429"/>
                    <a:gd name="T61" fmla="*/ 1147 h 1328"/>
                    <a:gd name="T62" fmla="*/ 0 w 429"/>
                    <a:gd name="T63" fmla="*/ 1113 h 1328"/>
                    <a:gd name="T64" fmla="*/ 0 w 429"/>
                    <a:gd name="T65" fmla="*/ 214 h 1328"/>
                    <a:gd name="T66" fmla="*/ 2 w 429"/>
                    <a:gd name="T67" fmla="*/ 180 h 1328"/>
                    <a:gd name="T68" fmla="*/ 10 w 429"/>
                    <a:gd name="T69" fmla="*/ 147 h 1328"/>
                    <a:gd name="T70" fmla="*/ 22 w 429"/>
                    <a:gd name="T71" fmla="*/ 118 h 1328"/>
                    <a:gd name="T72" fmla="*/ 41 w 429"/>
                    <a:gd name="T73" fmla="*/ 89 h 1328"/>
                    <a:gd name="T74" fmla="*/ 63 w 429"/>
                    <a:gd name="T75" fmla="*/ 63 h 1328"/>
                    <a:gd name="T76" fmla="*/ 89 w 429"/>
                    <a:gd name="T77" fmla="*/ 41 h 1328"/>
                    <a:gd name="T78" fmla="*/ 118 w 429"/>
                    <a:gd name="T79" fmla="*/ 22 h 1328"/>
                    <a:gd name="T80" fmla="*/ 148 w 429"/>
                    <a:gd name="T81" fmla="*/ 11 h 1328"/>
                    <a:gd name="T82" fmla="*/ 181 w 429"/>
                    <a:gd name="T83" fmla="*/ 3 h 1328"/>
                    <a:gd name="T84" fmla="*/ 215 w 429"/>
                    <a:gd name="T85" fmla="*/ 0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9" h="1328">
                      <a:moveTo>
                        <a:pt x="215" y="0"/>
                      </a:moveTo>
                      <a:lnTo>
                        <a:pt x="249" y="3"/>
                      </a:lnTo>
                      <a:lnTo>
                        <a:pt x="281" y="11"/>
                      </a:lnTo>
                      <a:lnTo>
                        <a:pt x="312" y="22"/>
                      </a:lnTo>
                      <a:lnTo>
                        <a:pt x="340" y="41"/>
                      </a:lnTo>
                      <a:lnTo>
                        <a:pt x="366" y="63"/>
                      </a:lnTo>
                      <a:lnTo>
                        <a:pt x="388" y="89"/>
                      </a:lnTo>
                      <a:lnTo>
                        <a:pt x="406" y="118"/>
                      </a:lnTo>
                      <a:lnTo>
                        <a:pt x="418" y="147"/>
                      </a:lnTo>
                      <a:lnTo>
                        <a:pt x="427" y="180"/>
                      </a:lnTo>
                      <a:lnTo>
                        <a:pt x="429" y="214"/>
                      </a:lnTo>
                      <a:lnTo>
                        <a:pt x="429" y="1113"/>
                      </a:lnTo>
                      <a:lnTo>
                        <a:pt x="427" y="1147"/>
                      </a:lnTo>
                      <a:lnTo>
                        <a:pt x="419" y="1180"/>
                      </a:lnTo>
                      <a:lnTo>
                        <a:pt x="406" y="1210"/>
                      </a:lnTo>
                      <a:lnTo>
                        <a:pt x="389" y="1239"/>
                      </a:lnTo>
                      <a:lnTo>
                        <a:pt x="367" y="1265"/>
                      </a:lnTo>
                      <a:lnTo>
                        <a:pt x="341" y="1287"/>
                      </a:lnTo>
                      <a:lnTo>
                        <a:pt x="313" y="1305"/>
                      </a:lnTo>
                      <a:lnTo>
                        <a:pt x="282" y="1318"/>
                      </a:lnTo>
                      <a:lnTo>
                        <a:pt x="250" y="1326"/>
                      </a:lnTo>
                      <a:lnTo>
                        <a:pt x="215" y="1328"/>
                      </a:lnTo>
                      <a:lnTo>
                        <a:pt x="181" y="1326"/>
                      </a:lnTo>
                      <a:lnTo>
                        <a:pt x="148" y="1318"/>
                      </a:lnTo>
                      <a:lnTo>
                        <a:pt x="118" y="1305"/>
                      </a:lnTo>
                      <a:lnTo>
                        <a:pt x="89" y="1287"/>
                      </a:lnTo>
                      <a:lnTo>
                        <a:pt x="63" y="1265"/>
                      </a:lnTo>
                      <a:lnTo>
                        <a:pt x="41" y="1239"/>
                      </a:lnTo>
                      <a:lnTo>
                        <a:pt x="22" y="1210"/>
                      </a:lnTo>
                      <a:lnTo>
                        <a:pt x="10" y="1180"/>
                      </a:lnTo>
                      <a:lnTo>
                        <a:pt x="2" y="1147"/>
                      </a:lnTo>
                      <a:lnTo>
                        <a:pt x="0" y="1113"/>
                      </a:lnTo>
                      <a:lnTo>
                        <a:pt x="0" y="214"/>
                      </a:lnTo>
                      <a:lnTo>
                        <a:pt x="2" y="180"/>
                      </a:lnTo>
                      <a:lnTo>
                        <a:pt x="10" y="147"/>
                      </a:lnTo>
                      <a:lnTo>
                        <a:pt x="22" y="118"/>
                      </a:lnTo>
                      <a:lnTo>
                        <a:pt x="41" y="89"/>
                      </a:lnTo>
                      <a:lnTo>
                        <a:pt x="63" y="63"/>
                      </a:lnTo>
                      <a:lnTo>
                        <a:pt x="89" y="41"/>
                      </a:lnTo>
                      <a:lnTo>
                        <a:pt x="118" y="22"/>
                      </a:lnTo>
                      <a:lnTo>
                        <a:pt x="148" y="11"/>
                      </a:lnTo>
                      <a:lnTo>
                        <a:pt x="181" y="3"/>
                      </a:lnTo>
                      <a:lnTo>
                        <a:pt x="215"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42" name="iS1ide-Freeform 41">
                  <a:extLst>
                    <a:ext uri="{FF2B5EF4-FFF2-40B4-BE49-F238E27FC236}">
                      <a16:creationId xmlns:a16="http://schemas.microsoft.com/office/drawing/2014/main" id="{AE33570B-3283-4941-AE60-BC4B513A51DF}"/>
                    </a:ext>
                  </a:extLst>
                </p:cNvPr>
                <p:cNvSpPr>
                  <a:spLocks/>
                </p:cNvSpPr>
                <p:nvPr/>
              </p:nvSpPr>
              <p:spPr bwMode="auto">
                <a:xfrm>
                  <a:off x="9669463" y="2670175"/>
                  <a:ext cx="762000" cy="917575"/>
                </a:xfrm>
                <a:custGeom>
                  <a:avLst/>
                  <a:gdLst>
                    <a:gd name="T0" fmla="*/ 1920 w 1920"/>
                    <a:gd name="T1" fmla="*/ 0 h 2313"/>
                    <a:gd name="T2" fmla="*/ 1918 w 1920"/>
                    <a:gd name="T3" fmla="*/ 1431 h 2313"/>
                    <a:gd name="T4" fmla="*/ 1896 w 1920"/>
                    <a:gd name="T5" fmla="*/ 1498 h 2313"/>
                    <a:gd name="T6" fmla="*/ 1853 w 1920"/>
                    <a:gd name="T7" fmla="*/ 1556 h 2313"/>
                    <a:gd name="T8" fmla="*/ 1795 w 1920"/>
                    <a:gd name="T9" fmla="*/ 1599 h 2313"/>
                    <a:gd name="T10" fmla="*/ 1729 w 1920"/>
                    <a:gd name="T11" fmla="*/ 1620 h 2313"/>
                    <a:gd name="T12" fmla="*/ 1535 w 1920"/>
                    <a:gd name="T13" fmla="*/ 1623 h 2313"/>
                    <a:gd name="T14" fmla="*/ 1533 w 1920"/>
                    <a:gd name="T15" fmla="*/ 2132 h 2313"/>
                    <a:gd name="T16" fmla="*/ 1513 w 1920"/>
                    <a:gd name="T17" fmla="*/ 2195 h 2313"/>
                    <a:gd name="T18" fmla="*/ 1473 w 1920"/>
                    <a:gd name="T19" fmla="*/ 2250 h 2313"/>
                    <a:gd name="T20" fmla="*/ 1419 w 1920"/>
                    <a:gd name="T21" fmla="*/ 2290 h 2313"/>
                    <a:gd name="T22" fmla="*/ 1355 w 1920"/>
                    <a:gd name="T23" fmla="*/ 2311 h 2313"/>
                    <a:gd name="T24" fmla="*/ 1285 w 1920"/>
                    <a:gd name="T25" fmla="*/ 2311 h 2313"/>
                    <a:gd name="T26" fmla="*/ 1222 w 1920"/>
                    <a:gd name="T27" fmla="*/ 2290 h 2313"/>
                    <a:gd name="T28" fmla="*/ 1167 w 1920"/>
                    <a:gd name="T29" fmla="*/ 2250 h 2313"/>
                    <a:gd name="T30" fmla="*/ 1128 w 1920"/>
                    <a:gd name="T31" fmla="*/ 2195 h 2313"/>
                    <a:gd name="T32" fmla="*/ 1107 w 1920"/>
                    <a:gd name="T33" fmla="*/ 2132 h 2313"/>
                    <a:gd name="T34" fmla="*/ 1105 w 1920"/>
                    <a:gd name="T35" fmla="*/ 1623 h 2313"/>
                    <a:gd name="T36" fmla="*/ 816 w 1920"/>
                    <a:gd name="T37" fmla="*/ 2098 h 2313"/>
                    <a:gd name="T38" fmla="*/ 806 w 1920"/>
                    <a:gd name="T39" fmla="*/ 2165 h 2313"/>
                    <a:gd name="T40" fmla="*/ 776 w 1920"/>
                    <a:gd name="T41" fmla="*/ 2224 h 2313"/>
                    <a:gd name="T42" fmla="*/ 728 w 1920"/>
                    <a:gd name="T43" fmla="*/ 2272 h 2313"/>
                    <a:gd name="T44" fmla="*/ 669 w 1920"/>
                    <a:gd name="T45" fmla="*/ 2303 h 2313"/>
                    <a:gd name="T46" fmla="*/ 600 w 1920"/>
                    <a:gd name="T47" fmla="*/ 2313 h 2313"/>
                    <a:gd name="T48" fmla="*/ 534 w 1920"/>
                    <a:gd name="T49" fmla="*/ 2303 h 2313"/>
                    <a:gd name="T50" fmla="*/ 476 w 1920"/>
                    <a:gd name="T51" fmla="*/ 2272 h 2313"/>
                    <a:gd name="T52" fmla="*/ 427 w 1920"/>
                    <a:gd name="T53" fmla="*/ 2224 h 2313"/>
                    <a:gd name="T54" fmla="*/ 397 w 1920"/>
                    <a:gd name="T55" fmla="*/ 2165 h 2313"/>
                    <a:gd name="T56" fmla="*/ 388 w 1920"/>
                    <a:gd name="T57" fmla="*/ 2098 h 2313"/>
                    <a:gd name="T58" fmla="*/ 230 w 1920"/>
                    <a:gd name="T59" fmla="*/ 1623 h 2313"/>
                    <a:gd name="T60" fmla="*/ 159 w 1920"/>
                    <a:gd name="T61" fmla="*/ 1613 h 2313"/>
                    <a:gd name="T62" fmla="*/ 96 w 1920"/>
                    <a:gd name="T63" fmla="*/ 1581 h 2313"/>
                    <a:gd name="T64" fmla="*/ 43 w 1920"/>
                    <a:gd name="T65" fmla="*/ 1528 h 2313"/>
                    <a:gd name="T66" fmla="*/ 11 w 1920"/>
                    <a:gd name="T67" fmla="*/ 1465 h 2313"/>
                    <a:gd name="T68" fmla="*/ 0 w 1920"/>
                    <a:gd name="T69" fmla="*/ 1394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0" h="2313">
                      <a:moveTo>
                        <a:pt x="0" y="0"/>
                      </a:moveTo>
                      <a:lnTo>
                        <a:pt x="1920" y="0"/>
                      </a:lnTo>
                      <a:lnTo>
                        <a:pt x="1920" y="1394"/>
                      </a:lnTo>
                      <a:lnTo>
                        <a:pt x="1918" y="1431"/>
                      </a:lnTo>
                      <a:lnTo>
                        <a:pt x="1909" y="1465"/>
                      </a:lnTo>
                      <a:lnTo>
                        <a:pt x="1896" y="1498"/>
                      </a:lnTo>
                      <a:lnTo>
                        <a:pt x="1877" y="1528"/>
                      </a:lnTo>
                      <a:lnTo>
                        <a:pt x="1853" y="1556"/>
                      </a:lnTo>
                      <a:lnTo>
                        <a:pt x="1825" y="1581"/>
                      </a:lnTo>
                      <a:lnTo>
                        <a:pt x="1795" y="1599"/>
                      </a:lnTo>
                      <a:lnTo>
                        <a:pt x="1763" y="1613"/>
                      </a:lnTo>
                      <a:lnTo>
                        <a:pt x="1729" y="1620"/>
                      </a:lnTo>
                      <a:lnTo>
                        <a:pt x="1692" y="1623"/>
                      </a:lnTo>
                      <a:lnTo>
                        <a:pt x="1535" y="1623"/>
                      </a:lnTo>
                      <a:lnTo>
                        <a:pt x="1535" y="2098"/>
                      </a:lnTo>
                      <a:lnTo>
                        <a:pt x="1533" y="2132"/>
                      </a:lnTo>
                      <a:lnTo>
                        <a:pt x="1526" y="2165"/>
                      </a:lnTo>
                      <a:lnTo>
                        <a:pt x="1513" y="2195"/>
                      </a:lnTo>
                      <a:lnTo>
                        <a:pt x="1496" y="2224"/>
                      </a:lnTo>
                      <a:lnTo>
                        <a:pt x="1473" y="2250"/>
                      </a:lnTo>
                      <a:lnTo>
                        <a:pt x="1446" y="2272"/>
                      </a:lnTo>
                      <a:lnTo>
                        <a:pt x="1419" y="2290"/>
                      </a:lnTo>
                      <a:lnTo>
                        <a:pt x="1388" y="2303"/>
                      </a:lnTo>
                      <a:lnTo>
                        <a:pt x="1355" y="2311"/>
                      </a:lnTo>
                      <a:lnTo>
                        <a:pt x="1320" y="2313"/>
                      </a:lnTo>
                      <a:lnTo>
                        <a:pt x="1285" y="2311"/>
                      </a:lnTo>
                      <a:lnTo>
                        <a:pt x="1253" y="2303"/>
                      </a:lnTo>
                      <a:lnTo>
                        <a:pt x="1222" y="2290"/>
                      </a:lnTo>
                      <a:lnTo>
                        <a:pt x="1194" y="2272"/>
                      </a:lnTo>
                      <a:lnTo>
                        <a:pt x="1167" y="2250"/>
                      </a:lnTo>
                      <a:lnTo>
                        <a:pt x="1145" y="2224"/>
                      </a:lnTo>
                      <a:lnTo>
                        <a:pt x="1128" y="2195"/>
                      </a:lnTo>
                      <a:lnTo>
                        <a:pt x="1115" y="2165"/>
                      </a:lnTo>
                      <a:lnTo>
                        <a:pt x="1107" y="2132"/>
                      </a:lnTo>
                      <a:lnTo>
                        <a:pt x="1105" y="2098"/>
                      </a:lnTo>
                      <a:lnTo>
                        <a:pt x="1105" y="1623"/>
                      </a:lnTo>
                      <a:lnTo>
                        <a:pt x="816" y="1623"/>
                      </a:lnTo>
                      <a:lnTo>
                        <a:pt x="816" y="2098"/>
                      </a:lnTo>
                      <a:lnTo>
                        <a:pt x="813" y="2132"/>
                      </a:lnTo>
                      <a:lnTo>
                        <a:pt x="806" y="2165"/>
                      </a:lnTo>
                      <a:lnTo>
                        <a:pt x="794" y="2195"/>
                      </a:lnTo>
                      <a:lnTo>
                        <a:pt x="776" y="2224"/>
                      </a:lnTo>
                      <a:lnTo>
                        <a:pt x="753" y="2250"/>
                      </a:lnTo>
                      <a:lnTo>
                        <a:pt x="728" y="2272"/>
                      </a:lnTo>
                      <a:lnTo>
                        <a:pt x="699" y="2290"/>
                      </a:lnTo>
                      <a:lnTo>
                        <a:pt x="669" y="2303"/>
                      </a:lnTo>
                      <a:lnTo>
                        <a:pt x="636" y="2311"/>
                      </a:lnTo>
                      <a:lnTo>
                        <a:pt x="600" y="2313"/>
                      </a:lnTo>
                      <a:lnTo>
                        <a:pt x="566" y="2311"/>
                      </a:lnTo>
                      <a:lnTo>
                        <a:pt x="534" y="2303"/>
                      </a:lnTo>
                      <a:lnTo>
                        <a:pt x="504" y="2290"/>
                      </a:lnTo>
                      <a:lnTo>
                        <a:pt x="476" y="2272"/>
                      </a:lnTo>
                      <a:lnTo>
                        <a:pt x="451" y="2250"/>
                      </a:lnTo>
                      <a:lnTo>
                        <a:pt x="427" y="2224"/>
                      </a:lnTo>
                      <a:lnTo>
                        <a:pt x="410" y="2195"/>
                      </a:lnTo>
                      <a:lnTo>
                        <a:pt x="397" y="2165"/>
                      </a:lnTo>
                      <a:lnTo>
                        <a:pt x="390" y="2132"/>
                      </a:lnTo>
                      <a:lnTo>
                        <a:pt x="388" y="2098"/>
                      </a:lnTo>
                      <a:lnTo>
                        <a:pt x="385" y="1623"/>
                      </a:lnTo>
                      <a:lnTo>
                        <a:pt x="230" y="1623"/>
                      </a:lnTo>
                      <a:lnTo>
                        <a:pt x="193" y="1620"/>
                      </a:lnTo>
                      <a:lnTo>
                        <a:pt x="159" y="1613"/>
                      </a:lnTo>
                      <a:lnTo>
                        <a:pt x="125" y="1599"/>
                      </a:lnTo>
                      <a:lnTo>
                        <a:pt x="96" y="1581"/>
                      </a:lnTo>
                      <a:lnTo>
                        <a:pt x="68" y="1556"/>
                      </a:lnTo>
                      <a:lnTo>
                        <a:pt x="43" y="1528"/>
                      </a:lnTo>
                      <a:lnTo>
                        <a:pt x="25" y="1498"/>
                      </a:lnTo>
                      <a:lnTo>
                        <a:pt x="11" y="1465"/>
                      </a:lnTo>
                      <a:lnTo>
                        <a:pt x="4" y="1431"/>
                      </a:lnTo>
                      <a:lnTo>
                        <a:pt x="0" y="1394"/>
                      </a:lnTo>
                      <a:lnTo>
                        <a:pt x="0"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43" name="íṡľíḍè-Freeform 42">
                  <a:extLst>
                    <a:ext uri="{FF2B5EF4-FFF2-40B4-BE49-F238E27FC236}">
                      <a16:creationId xmlns:a16="http://schemas.microsoft.com/office/drawing/2014/main" id="{9A0C2A53-A3A7-48D2-9FA7-65BFDC8D6ECF}"/>
                    </a:ext>
                  </a:extLst>
                </p:cNvPr>
                <p:cNvSpPr>
                  <a:spLocks/>
                </p:cNvSpPr>
                <p:nvPr/>
              </p:nvSpPr>
              <p:spPr bwMode="auto">
                <a:xfrm>
                  <a:off x="9666288" y="2175333"/>
                  <a:ext cx="768349" cy="431799"/>
                </a:xfrm>
                <a:custGeom>
                  <a:avLst/>
                  <a:gdLst>
                    <a:gd name="T0" fmla="*/ 1388 w 1935"/>
                    <a:gd name="T1" fmla="*/ 581 h 1091"/>
                    <a:gd name="T2" fmla="*/ 1352 w 1935"/>
                    <a:gd name="T3" fmla="*/ 603 h 1091"/>
                    <a:gd name="T4" fmla="*/ 1330 w 1935"/>
                    <a:gd name="T5" fmla="*/ 638 h 1091"/>
                    <a:gd name="T6" fmla="*/ 1330 w 1935"/>
                    <a:gd name="T7" fmla="*/ 681 h 1091"/>
                    <a:gd name="T8" fmla="*/ 1352 w 1935"/>
                    <a:gd name="T9" fmla="*/ 718 h 1091"/>
                    <a:gd name="T10" fmla="*/ 1388 w 1935"/>
                    <a:gd name="T11" fmla="*/ 739 h 1091"/>
                    <a:gd name="T12" fmla="*/ 1431 w 1935"/>
                    <a:gd name="T13" fmla="*/ 739 h 1091"/>
                    <a:gd name="T14" fmla="*/ 1466 w 1935"/>
                    <a:gd name="T15" fmla="*/ 718 h 1091"/>
                    <a:gd name="T16" fmla="*/ 1486 w 1935"/>
                    <a:gd name="T17" fmla="*/ 681 h 1091"/>
                    <a:gd name="T18" fmla="*/ 1486 w 1935"/>
                    <a:gd name="T19" fmla="*/ 638 h 1091"/>
                    <a:gd name="T20" fmla="*/ 1466 w 1935"/>
                    <a:gd name="T21" fmla="*/ 603 h 1091"/>
                    <a:gd name="T22" fmla="*/ 1431 w 1935"/>
                    <a:gd name="T23" fmla="*/ 582 h 1091"/>
                    <a:gd name="T24" fmla="*/ 527 w 1935"/>
                    <a:gd name="T25" fmla="*/ 579 h 1091"/>
                    <a:gd name="T26" fmla="*/ 487 w 1935"/>
                    <a:gd name="T27" fmla="*/ 589 h 1091"/>
                    <a:gd name="T28" fmla="*/ 458 w 1935"/>
                    <a:gd name="T29" fmla="*/ 619 h 1091"/>
                    <a:gd name="T30" fmla="*/ 448 w 1935"/>
                    <a:gd name="T31" fmla="*/ 660 h 1091"/>
                    <a:gd name="T32" fmla="*/ 458 w 1935"/>
                    <a:gd name="T33" fmla="*/ 700 h 1091"/>
                    <a:gd name="T34" fmla="*/ 487 w 1935"/>
                    <a:gd name="T35" fmla="*/ 730 h 1091"/>
                    <a:gd name="T36" fmla="*/ 527 w 1935"/>
                    <a:gd name="T37" fmla="*/ 741 h 1091"/>
                    <a:gd name="T38" fmla="*/ 568 w 1935"/>
                    <a:gd name="T39" fmla="*/ 730 h 1091"/>
                    <a:gd name="T40" fmla="*/ 598 w 1935"/>
                    <a:gd name="T41" fmla="*/ 700 h 1091"/>
                    <a:gd name="T42" fmla="*/ 608 w 1935"/>
                    <a:gd name="T43" fmla="*/ 660 h 1091"/>
                    <a:gd name="T44" fmla="*/ 598 w 1935"/>
                    <a:gd name="T45" fmla="*/ 619 h 1091"/>
                    <a:gd name="T46" fmla="*/ 568 w 1935"/>
                    <a:gd name="T47" fmla="*/ 589 h 1091"/>
                    <a:gd name="T48" fmla="*/ 527 w 1935"/>
                    <a:gd name="T49" fmla="*/ 579 h 1091"/>
                    <a:gd name="T50" fmla="*/ 379 w 1935"/>
                    <a:gd name="T51" fmla="*/ 0 h 1091"/>
                    <a:gd name="T52" fmla="*/ 398 w 1935"/>
                    <a:gd name="T53" fmla="*/ 16 h 1091"/>
                    <a:gd name="T54" fmla="*/ 615 w 1935"/>
                    <a:gd name="T55" fmla="*/ 265 h 1091"/>
                    <a:gd name="T56" fmla="*/ 753 w 1935"/>
                    <a:gd name="T57" fmla="*/ 227 h 1091"/>
                    <a:gd name="T58" fmla="*/ 895 w 1935"/>
                    <a:gd name="T59" fmla="*/ 207 h 1091"/>
                    <a:gd name="T60" fmla="*/ 1042 w 1935"/>
                    <a:gd name="T61" fmla="*/ 207 h 1091"/>
                    <a:gd name="T62" fmla="*/ 1184 w 1935"/>
                    <a:gd name="T63" fmla="*/ 227 h 1091"/>
                    <a:gd name="T64" fmla="*/ 1322 w 1935"/>
                    <a:gd name="T65" fmla="*/ 265 h 1091"/>
                    <a:gd name="T66" fmla="*/ 1539 w 1935"/>
                    <a:gd name="T67" fmla="*/ 16 h 1091"/>
                    <a:gd name="T68" fmla="*/ 1557 w 1935"/>
                    <a:gd name="T69" fmla="*/ 0 h 1091"/>
                    <a:gd name="T70" fmla="*/ 1581 w 1935"/>
                    <a:gd name="T71" fmla="*/ 3 h 1091"/>
                    <a:gd name="T72" fmla="*/ 1597 w 1935"/>
                    <a:gd name="T73" fmla="*/ 22 h 1091"/>
                    <a:gd name="T74" fmla="*/ 1591 w 1935"/>
                    <a:gd name="T75" fmla="*/ 45 h 1091"/>
                    <a:gd name="T76" fmla="*/ 1505 w 1935"/>
                    <a:gd name="T77" fmla="*/ 354 h 1091"/>
                    <a:gd name="T78" fmla="*/ 1618 w 1935"/>
                    <a:gd name="T79" fmla="*/ 434 h 1091"/>
                    <a:gd name="T80" fmla="*/ 1716 w 1935"/>
                    <a:gd name="T81" fmla="*/ 530 h 1091"/>
                    <a:gd name="T82" fmla="*/ 1801 w 1935"/>
                    <a:gd name="T83" fmla="*/ 641 h 1091"/>
                    <a:gd name="T84" fmla="*/ 1866 w 1935"/>
                    <a:gd name="T85" fmla="*/ 761 h 1091"/>
                    <a:gd name="T86" fmla="*/ 1910 w 1935"/>
                    <a:gd name="T87" fmla="*/ 889 h 1091"/>
                    <a:gd name="T88" fmla="*/ 1931 w 1935"/>
                    <a:gd name="T89" fmla="*/ 1021 h 1091"/>
                    <a:gd name="T90" fmla="*/ 0 w 1935"/>
                    <a:gd name="T91" fmla="*/ 1091 h 1091"/>
                    <a:gd name="T92" fmla="*/ 10 w 1935"/>
                    <a:gd name="T93" fmla="*/ 954 h 1091"/>
                    <a:gd name="T94" fmla="*/ 44 w 1935"/>
                    <a:gd name="T95" fmla="*/ 823 h 1091"/>
                    <a:gd name="T96" fmla="*/ 98 w 1935"/>
                    <a:gd name="T97" fmla="*/ 699 h 1091"/>
                    <a:gd name="T98" fmla="*/ 174 w 1935"/>
                    <a:gd name="T99" fmla="*/ 583 h 1091"/>
                    <a:gd name="T100" fmla="*/ 265 w 1935"/>
                    <a:gd name="T101" fmla="*/ 480 h 1091"/>
                    <a:gd name="T102" fmla="*/ 372 w 1935"/>
                    <a:gd name="T103" fmla="*/ 393 h 1091"/>
                    <a:gd name="T104" fmla="*/ 494 w 1935"/>
                    <a:gd name="T105" fmla="*/ 320 h 1091"/>
                    <a:gd name="T106" fmla="*/ 340 w 1935"/>
                    <a:gd name="T107" fmla="*/ 32 h 1091"/>
                    <a:gd name="T108" fmla="*/ 345 w 1935"/>
                    <a:gd name="T109" fmla="*/ 12 h 1091"/>
                    <a:gd name="T110" fmla="*/ 369 w 1935"/>
                    <a:gd name="T111"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35" h="1091">
                      <a:moveTo>
                        <a:pt x="1409" y="579"/>
                      </a:moveTo>
                      <a:lnTo>
                        <a:pt x="1388" y="581"/>
                      </a:lnTo>
                      <a:lnTo>
                        <a:pt x="1369" y="589"/>
                      </a:lnTo>
                      <a:lnTo>
                        <a:pt x="1352" y="603"/>
                      </a:lnTo>
                      <a:lnTo>
                        <a:pt x="1339" y="619"/>
                      </a:lnTo>
                      <a:lnTo>
                        <a:pt x="1330" y="638"/>
                      </a:lnTo>
                      <a:lnTo>
                        <a:pt x="1328" y="660"/>
                      </a:lnTo>
                      <a:lnTo>
                        <a:pt x="1330" y="681"/>
                      </a:lnTo>
                      <a:lnTo>
                        <a:pt x="1339" y="700"/>
                      </a:lnTo>
                      <a:lnTo>
                        <a:pt x="1352" y="718"/>
                      </a:lnTo>
                      <a:lnTo>
                        <a:pt x="1369" y="730"/>
                      </a:lnTo>
                      <a:lnTo>
                        <a:pt x="1388" y="739"/>
                      </a:lnTo>
                      <a:lnTo>
                        <a:pt x="1409" y="741"/>
                      </a:lnTo>
                      <a:lnTo>
                        <a:pt x="1431" y="739"/>
                      </a:lnTo>
                      <a:lnTo>
                        <a:pt x="1450" y="730"/>
                      </a:lnTo>
                      <a:lnTo>
                        <a:pt x="1466" y="718"/>
                      </a:lnTo>
                      <a:lnTo>
                        <a:pt x="1479" y="700"/>
                      </a:lnTo>
                      <a:lnTo>
                        <a:pt x="1486" y="681"/>
                      </a:lnTo>
                      <a:lnTo>
                        <a:pt x="1490" y="660"/>
                      </a:lnTo>
                      <a:lnTo>
                        <a:pt x="1486" y="638"/>
                      </a:lnTo>
                      <a:lnTo>
                        <a:pt x="1479" y="619"/>
                      </a:lnTo>
                      <a:lnTo>
                        <a:pt x="1466" y="603"/>
                      </a:lnTo>
                      <a:lnTo>
                        <a:pt x="1450" y="589"/>
                      </a:lnTo>
                      <a:lnTo>
                        <a:pt x="1431" y="582"/>
                      </a:lnTo>
                      <a:lnTo>
                        <a:pt x="1409" y="579"/>
                      </a:lnTo>
                      <a:close/>
                      <a:moveTo>
                        <a:pt x="527" y="579"/>
                      </a:moveTo>
                      <a:lnTo>
                        <a:pt x="506" y="581"/>
                      </a:lnTo>
                      <a:lnTo>
                        <a:pt x="487" y="589"/>
                      </a:lnTo>
                      <a:lnTo>
                        <a:pt x="470" y="603"/>
                      </a:lnTo>
                      <a:lnTo>
                        <a:pt x="458" y="619"/>
                      </a:lnTo>
                      <a:lnTo>
                        <a:pt x="450" y="638"/>
                      </a:lnTo>
                      <a:lnTo>
                        <a:pt x="448" y="660"/>
                      </a:lnTo>
                      <a:lnTo>
                        <a:pt x="450" y="681"/>
                      </a:lnTo>
                      <a:lnTo>
                        <a:pt x="458" y="700"/>
                      </a:lnTo>
                      <a:lnTo>
                        <a:pt x="470" y="718"/>
                      </a:lnTo>
                      <a:lnTo>
                        <a:pt x="487" y="730"/>
                      </a:lnTo>
                      <a:lnTo>
                        <a:pt x="506" y="739"/>
                      </a:lnTo>
                      <a:lnTo>
                        <a:pt x="527" y="741"/>
                      </a:lnTo>
                      <a:lnTo>
                        <a:pt x="548" y="739"/>
                      </a:lnTo>
                      <a:lnTo>
                        <a:pt x="568" y="730"/>
                      </a:lnTo>
                      <a:lnTo>
                        <a:pt x="585" y="718"/>
                      </a:lnTo>
                      <a:lnTo>
                        <a:pt x="598" y="700"/>
                      </a:lnTo>
                      <a:lnTo>
                        <a:pt x="606" y="681"/>
                      </a:lnTo>
                      <a:lnTo>
                        <a:pt x="608" y="660"/>
                      </a:lnTo>
                      <a:lnTo>
                        <a:pt x="606" y="638"/>
                      </a:lnTo>
                      <a:lnTo>
                        <a:pt x="598" y="619"/>
                      </a:lnTo>
                      <a:lnTo>
                        <a:pt x="585" y="603"/>
                      </a:lnTo>
                      <a:lnTo>
                        <a:pt x="568" y="589"/>
                      </a:lnTo>
                      <a:lnTo>
                        <a:pt x="548" y="582"/>
                      </a:lnTo>
                      <a:lnTo>
                        <a:pt x="527" y="579"/>
                      </a:lnTo>
                      <a:close/>
                      <a:moveTo>
                        <a:pt x="369" y="0"/>
                      </a:moveTo>
                      <a:lnTo>
                        <a:pt x="379" y="0"/>
                      </a:lnTo>
                      <a:lnTo>
                        <a:pt x="389" y="7"/>
                      </a:lnTo>
                      <a:lnTo>
                        <a:pt x="398" y="16"/>
                      </a:lnTo>
                      <a:lnTo>
                        <a:pt x="548" y="292"/>
                      </a:lnTo>
                      <a:lnTo>
                        <a:pt x="615" y="265"/>
                      </a:lnTo>
                      <a:lnTo>
                        <a:pt x="683" y="243"/>
                      </a:lnTo>
                      <a:lnTo>
                        <a:pt x="753" y="227"/>
                      </a:lnTo>
                      <a:lnTo>
                        <a:pt x="823" y="214"/>
                      </a:lnTo>
                      <a:lnTo>
                        <a:pt x="895" y="207"/>
                      </a:lnTo>
                      <a:lnTo>
                        <a:pt x="969" y="204"/>
                      </a:lnTo>
                      <a:lnTo>
                        <a:pt x="1042" y="207"/>
                      </a:lnTo>
                      <a:lnTo>
                        <a:pt x="1113" y="214"/>
                      </a:lnTo>
                      <a:lnTo>
                        <a:pt x="1184" y="227"/>
                      </a:lnTo>
                      <a:lnTo>
                        <a:pt x="1253" y="243"/>
                      </a:lnTo>
                      <a:lnTo>
                        <a:pt x="1322" y="265"/>
                      </a:lnTo>
                      <a:lnTo>
                        <a:pt x="1389" y="292"/>
                      </a:lnTo>
                      <a:lnTo>
                        <a:pt x="1539" y="16"/>
                      </a:lnTo>
                      <a:lnTo>
                        <a:pt x="1547" y="7"/>
                      </a:lnTo>
                      <a:lnTo>
                        <a:pt x="1557" y="0"/>
                      </a:lnTo>
                      <a:lnTo>
                        <a:pt x="1568" y="0"/>
                      </a:lnTo>
                      <a:lnTo>
                        <a:pt x="1581" y="3"/>
                      </a:lnTo>
                      <a:lnTo>
                        <a:pt x="1591" y="12"/>
                      </a:lnTo>
                      <a:lnTo>
                        <a:pt x="1597" y="22"/>
                      </a:lnTo>
                      <a:lnTo>
                        <a:pt x="1597" y="32"/>
                      </a:lnTo>
                      <a:lnTo>
                        <a:pt x="1591" y="45"/>
                      </a:lnTo>
                      <a:lnTo>
                        <a:pt x="1443" y="320"/>
                      </a:lnTo>
                      <a:lnTo>
                        <a:pt x="1505" y="354"/>
                      </a:lnTo>
                      <a:lnTo>
                        <a:pt x="1563" y="393"/>
                      </a:lnTo>
                      <a:lnTo>
                        <a:pt x="1618" y="434"/>
                      </a:lnTo>
                      <a:lnTo>
                        <a:pt x="1669" y="480"/>
                      </a:lnTo>
                      <a:lnTo>
                        <a:pt x="1716" y="530"/>
                      </a:lnTo>
                      <a:lnTo>
                        <a:pt x="1760" y="583"/>
                      </a:lnTo>
                      <a:lnTo>
                        <a:pt x="1801" y="641"/>
                      </a:lnTo>
                      <a:lnTo>
                        <a:pt x="1836" y="699"/>
                      </a:lnTo>
                      <a:lnTo>
                        <a:pt x="1866" y="761"/>
                      </a:lnTo>
                      <a:lnTo>
                        <a:pt x="1891" y="823"/>
                      </a:lnTo>
                      <a:lnTo>
                        <a:pt x="1910" y="889"/>
                      </a:lnTo>
                      <a:lnTo>
                        <a:pt x="1924" y="954"/>
                      </a:lnTo>
                      <a:lnTo>
                        <a:pt x="1931" y="1021"/>
                      </a:lnTo>
                      <a:lnTo>
                        <a:pt x="1935" y="1091"/>
                      </a:lnTo>
                      <a:lnTo>
                        <a:pt x="0" y="1091"/>
                      </a:lnTo>
                      <a:lnTo>
                        <a:pt x="3" y="1021"/>
                      </a:lnTo>
                      <a:lnTo>
                        <a:pt x="10" y="954"/>
                      </a:lnTo>
                      <a:lnTo>
                        <a:pt x="24" y="889"/>
                      </a:lnTo>
                      <a:lnTo>
                        <a:pt x="44" y="823"/>
                      </a:lnTo>
                      <a:lnTo>
                        <a:pt x="68" y="761"/>
                      </a:lnTo>
                      <a:lnTo>
                        <a:pt x="98" y="699"/>
                      </a:lnTo>
                      <a:lnTo>
                        <a:pt x="133" y="641"/>
                      </a:lnTo>
                      <a:lnTo>
                        <a:pt x="174" y="583"/>
                      </a:lnTo>
                      <a:lnTo>
                        <a:pt x="218" y="530"/>
                      </a:lnTo>
                      <a:lnTo>
                        <a:pt x="265" y="480"/>
                      </a:lnTo>
                      <a:lnTo>
                        <a:pt x="317" y="434"/>
                      </a:lnTo>
                      <a:lnTo>
                        <a:pt x="372" y="393"/>
                      </a:lnTo>
                      <a:lnTo>
                        <a:pt x="431" y="354"/>
                      </a:lnTo>
                      <a:lnTo>
                        <a:pt x="494" y="320"/>
                      </a:lnTo>
                      <a:lnTo>
                        <a:pt x="345" y="45"/>
                      </a:lnTo>
                      <a:lnTo>
                        <a:pt x="340" y="32"/>
                      </a:lnTo>
                      <a:lnTo>
                        <a:pt x="340" y="22"/>
                      </a:lnTo>
                      <a:lnTo>
                        <a:pt x="345" y="12"/>
                      </a:lnTo>
                      <a:lnTo>
                        <a:pt x="356" y="3"/>
                      </a:lnTo>
                      <a:lnTo>
                        <a:pt x="369"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44" name="íṡľíḍè-Freeform 43">
                  <a:extLst>
                    <a:ext uri="{FF2B5EF4-FFF2-40B4-BE49-F238E27FC236}">
                      <a16:creationId xmlns:a16="http://schemas.microsoft.com/office/drawing/2014/main" id="{8C358542-D298-443F-AE15-322A6A6E1315}"/>
                    </a:ext>
                  </a:extLst>
                </p:cNvPr>
                <p:cNvSpPr>
                  <a:spLocks/>
                </p:cNvSpPr>
                <p:nvPr/>
              </p:nvSpPr>
              <p:spPr bwMode="auto">
                <a:xfrm>
                  <a:off x="10510010" y="2654300"/>
                  <a:ext cx="169862" cy="527050"/>
                </a:xfrm>
                <a:custGeom>
                  <a:avLst/>
                  <a:gdLst>
                    <a:gd name="T0" fmla="*/ 214 w 429"/>
                    <a:gd name="T1" fmla="*/ 0 h 1328"/>
                    <a:gd name="T2" fmla="*/ 248 w 429"/>
                    <a:gd name="T3" fmla="*/ 3 h 1328"/>
                    <a:gd name="T4" fmla="*/ 281 w 429"/>
                    <a:gd name="T5" fmla="*/ 10 h 1328"/>
                    <a:gd name="T6" fmla="*/ 311 w 429"/>
                    <a:gd name="T7" fmla="*/ 22 h 1328"/>
                    <a:gd name="T8" fmla="*/ 340 w 429"/>
                    <a:gd name="T9" fmla="*/ 39 h 1328"/>
                    <a:gd name="T10" fmla="*/ 365 w 429"/>
                    <a:gd name="T11" fmla="*/ 62 h 1328"/>
                    <a:gd name="T12" fmla="*/ 389 w 429"/>
                    <a:gd name="T13" fmla="*/ 88 h 1328"/>
                    <a:gd name="T14" fmla="*/ 406 w 429"/>
                    <a:gd name="T15" fmla="*/ 115 h 1328"/>
                    <a:gd name="T16" fmla="*/ 419 w 429"/>
                    <a:gd name="T17" fmla="*/ 146 h 1328"/>
                    <a:gd name="T18" fmla="*/ 426 w 429"/>
                    <a:gd name="T19" fmla="*/ 178 h 1328"/>
                    <a:gd name="T20" fmla="*/ 429 w 429"/>
                    <a:gd name="T21" fmla="*/ 214 h 1328"/>
                    <a:gd name="T22" fmla="*/ 429 w 429"/>
                    <a:gd name="T23" fmla="*/ 1113 h 1328"/>
                    <a:gd name="T24" fmla="*/ 426 w 429"/>
                    <a:gd name="T25" fmla="*/ 1147 h 1328"/>
                    <a:gd name="T26" fmla="*/ 419 w 429"/>
                    <a:gd name="T27" fmla="*/ 1180 h 1328"/>
                    <a:gd name="T28" fmla="*/ 406 w 429"/>
                    <a:gd name="T29" fmla="*/ 1210 h 1328"/>
                    <a:gd name="T30" fmla="*/ 389 w 429"/>
                    <a:gd name="T31" fmla="*/ 1239 h 1328"/>
                    <a:gd name="T32" fmla="*/ 365 w 429"/>
                    <a:gd name="T33" fmla="*/ 1265 h 1328"/>
                    <a:gd name="T34" fmla="*/ 340 w 429"/>
                    <a:gd name="T35" fmla="*/ 1287 h 1328"/>
                    <a:gd name="T36" fmla="*/ 311 w 429"/>
                    <a:gd name="T37" fmla="*/ 1305 h 1328"/>
                    <a:gd name="T38" fmla="*/ 281 w 429"/>
                    <a:gd name="T39" fmla="*/ 1318 h 1328"/>
                    <a:gd name="T40" fmla="*/ 248 w 429"/>
                    <a:gd name="T41" fmla="*/ 1326 h 1328"/>
                    <a:gd name="T42" fmla="*/ 214 w 429"/>
                    <a:gd name="T43" fmla="*/ 1328 h 1328"/>
                    <a:gd name="T44" fmla="*/ 179 w 429"/>
                    <a:gd name="T45" fmla="*/ 1326 h 1328"/>
                    <a:gd name="T46" fmla="*/ 147 w 429"/>
                    <a:gd name="T47" fmla="*/ 1318 h 1328"/>
                    <a:gd name="T48" fmla="*/ 117 w 429"/>
                    <a:gd name="T49" fmla="*/ 1305 h 1328"/>
                    <a:gd name="T50" fmla="*/ 88 w 429"/>
                    <a:gd name="T51" fmla="*/ 1287 h 1328"/>
                    <a:gd name="T52" fmla="*/ 63 w 429"/>
                    <a:gd name="T53" fmla="*/ 1265 h 1328"/>
                    <a:gd name="T54" fmla="*/ 40 w 429"/>
                    <a:gd name="T55" fmla="*/ 1239 h 1328"/>
                    <a:gd name="T56" fmla="*/ 22 w 429"/>
                    <a:gd name="T57" fmla="*/ 1210 h 1328"/>
                    <a:gd name="T58" fmla="*/ 10 w 429"/>
                    <a:gd name="T59" fmla="*/ 1180 h 1328"/>
                    <a:gd name="T60" fmla="*/ 3 w 429"/>
                    <a:gd name="T61" fmla="*/ 1147 h 1328"/>
                    <a:gd name="T62" fmla="*/ 0 w 429"/>
                    <a:gd name="T63" fmla="*/ 1113 h 1328"/>
                    <a:gd name="T64" fmla="*/ 0 w 429"/>
                    <a:gd name="T65" fmla="*/ 214 h 1328"/>
                    <a:gd name="T66" fmla="*/ 3 w 429"/>
                    <a:gd name="T67" fmla="*/ 178 h 1328"/>
                    <a:gd name="T68" fmla="*/ 10 w 429"/>
                    <a:gd name="T69" fmla="*/ 146 h 1328"/>
                    <a:gd name="T70" fmla="*/ 22 w 429"/>
                    <a:gd name="T71" fmla="*/ 115 h 1328"/>
                    <a:gd name="T72" fmla="*/ 40 w 429"/>
                    <a:gd name="T73" fmla="*/ 88 h 1328"/>
                    <a:gd name="T74" fmla="*/ 63 w 429"/>
                    <a:gd name="T75" fmla="*/ 62 h 1328"/>
                    <a:gd name="T76" fmla="*/ 88 w 429"/>
                    <a:gd name="T77" fmla="*/ 39 h 1328"/>
                    <a:gd name="T78" fmla="*/ 117 w 429"/>
                    <a:gd name="T79" fmla="*/ 22 h 1328"/>
                    <a:gd name="T80" fmla="*/ 147 w 429"/>
                    <a:gd name="T81" fmla="*/ 10 h 1328"/>
                    <a:gd name="T82" fmla="*/ 179 w 429"/>
                    <a:gd name="T83" fmla="*/ 3 h 1328"/>
                    <a:gd name="T84" fmla="*/ 214 w 429"/>
                    <a:gd name="T85" fmla="*/ 0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9" h="1328">
                      <a:moveTo>
                        <a:pt x="214" y="0"/>
                      </a:moveTo>
                      <a:lnTo>
                        <a:pt x="248" y="3"/>
                      </a:lnTo>
                      <a:lnTo>
                        <a:pt x="281" y="10"/>
                      </a:lnTo>
                      <a:lnTo>
                        <a:pt x="311" y="22"/>
                      </a:lnTo>
                      <a:lnTo>
                        <a:pt x="340" y="39"/>
                      </a:lnTo>
                      <a:lnTo>
                        <a:pt x="365" y="62"/>
                      </a:lnTo>
                      <a:lnTo>
                        <a:pt x="389" y="88"/>
                      </a:lnTo>
                      <a:lnTo>
                        <a:pt x="406" y="115"/>
                      </a:lnTo>
                      <a:lnTo>
                        <a:pt x="419" y="146"/>
                      </a:lnTo>
                      <a:lnTo>
                        <a:pt x="426" y="178"/>
                      </a:lnTo>
                      <a:lnTo>
                        <a:pt x="429" y="214"/>
                      </a:lnTo>
                      <a:lnTo>
                        <a:pt x="429" y="1113"/>
                      </a:lnTo>
                      <a:lnTo>
                        <a:pt x="426" y="1147"/>
                      </a:lnTo>
                      <a:lnTo>
                        <a:pt x="419" y="1180"/>
                      </a:lnTo>
                      <a:lnTo>
                        <a:pt x="406" y="1210"/>
                      </a:lnTo>
                      <a:lnTo>
                        <a:pt x="389" y="1239"/>
                      </a:lnTo>
                      <a:lnTo>
                        <a:pt x="365" y="1265"/>
                      </a:lnTo>
                      <a:lnTo>
                        <a:pt x="340" y="1287"/>
                      </a:lnTo>
                      <a:lnTo>
                        <a:pt x="311" y="1305"/>
                      </a:lnTo>
                      <a:lnTo>
                        <a:pt x="281" y="1318"/>
                      </a:lnTo>
                      <a:lnTo>
                        <a:pt x="248" y="1326"/>
                      </a:lnTo>
                      <a:lnTo>
                        <a:pt x="214" y="1328"/>
                      </a:lnTo>
                      <a:lnTo>
                        <a:pt x="179" y="1326"/>
                      </a:lnTo>
                      <a:lnTo>
                        <a:pt x="147" y="1318"/>
                      </a:lnTo>
                      <a:lnTo>
                        <a:pt x="117" y="1305"/>
                      </a:lnTo>
                      <a:lnTo>
                        <a:pt x="88" y="1287"/>
                      </a:lnTo>
                      <a:lnTo>
                        <a:pt x="63" y="1265"/>
                      </a:lnTo>
                      <a:lnTo>
                        <a:pt x="40" y="1239"/>
                      </a:lnTo>
                      <a:lnTo>
                        <a:pt x="22" y="1210"/>
                      </a:lnTo>
                      <a:lnTo>
                        <a:pt x="10" y="1180"/>
                      </a:lnTo>
                      <a:lnTo>
                        <a:pt x="3" y="1147"/>
                      </a:lnTo>
                      <a:lnTo>
                        <a:pt x="0" y="1113"/>
                      </a:lnTo>
                      <a:lnTo>
                        <a:pt x="0" y="214"/>
                      </a:lnTo>
                      <a:lnTo>
                        <a:pt x="3" y="178"/>
                      </a:lnTo>
                      <a:lnTo>
                        <a:pt x="10" y="146"/>
                      </a:lnTo>
                      <a:lnTo>
                        <a:pt x="22" y="115"/>
                      </a:lnTo>
                      <a:lnTo>
                        <a:pt x="40" y="88"/>
                      </a:lnTo>
                      <a:lnTo>
                        <a:pt x="63" y="62"/>
                      </a:lnTo>
                      <a:lnTo>
                        <a:pt x="88" y="39"/>
                      </a:lnTo>
                      <a:lnTo>
                        <a:pt x="117" y="22"/>
                      </a:lnTo>
                      <a:lnTo>
                        <a:pt x="147" y="10"/>
                      </a:lnTo>
                      <a:lnTo>
                        <a:pt x="179" y="3"/>
                      </a:lnTo>
                      <a:lnTo>
                        <a:pt x="214"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grpSp>
          <p:sp>
            <p:nvSpPr>
              <p:cNvPr id="21" name="íṡľíḍè-Freeform 20">
                <a:extLst>
                  <a:ext uri="{FF2B5EF4-FFF2-40B4-BE49-F238E27FC236}">
                    <a16:creationId xmlns:a16="http://schemas.microsoft.com/office/drawing/2014/main" id="{DDE80167-B411-4EF0-8A17-5157714B686B}"/>
                  </a:ext>
                </a:extLst>
              </p:cNvPr>
              <p:cNvSpPr>
                <a:spLocks/>
              </p:cNvSpPr>
              <p:nvPr/>
            </p:nvSpPr>
            <p:spPr bwMode="auto">
              <a:xfrm>
                <a:off x="1739637" y="3238316"/>
                <a:ext cx="1021222" cy="1596476"/>
              </a:xfrm>
              <a:custGeom>
                <a:avLst/>
                <a:gdLst>
                  <a:gd name="T0" fmla="*/ 355 w 717"/>
                  <a:gd name="T1" fmla="*/ 1120 h 1120"/>
                  <a:gd name="T2" fmla="*/ 276 w 717"/>
                  <a:gd name="T3" fmla="*/ 1051 h 1120"/>
                  <a:gd name="T4" fmla="*/ 298 w 717"/>
                  <a:gd name="T5" fmla="*/ 987 h 1120"/>
                  <a:gd name="T6" fmla="*/ 299 w 717"/>
                  <a:gd name="T7" fmla="*/ 942 h 1120"/>
                  <a:gd name="T8" fmla="*/ 257 w 717"/>
                  <a:gd name="T9" fmla="*/ 919 h 1120"/>
                  <a:gd name="T10" fmla="*/ 257 w 717"/>
                  <a:gd name="T11" fmla="*/ 919 h 1120"/>
                  <a:gd name="T12" fmla="*/ 251 w 717"/>
                  <a:gd name="T13" fmla="*/ 919 h 1120"/>
                  <a:gd name="T14" fmla="*/ 1 w 717"/>
                  <a:gd name="T15" fmla="*/ 919 h 1120"/>
                  <a:gd name="T16" fmla="*/ 1 w 717"/>
                  <a:gd name="T17" fmla="*/ 893 h 1120"/>
                  <a:gd name="T18" fmla="*/ 1 w 717"/>
                  <a:gd name="T19" fmla="*/ 882 h 1120"/>
                  <a:gd name="T20" fmla="*/ 1 w 717"/>
                  <a:gd name="T21" fmla="*/ 707 h 1120"/>
                  <a:gd name="T22" fmla="*/ 1 w 717"/>
                  <a:gd name="T23" fmla="*/ 656 h 1120"/>
                  <a:gd name="T24" fmla="*/ 1 w 717"/>
                  <a:gd name="T25" fmla="*/ 650 h 1120"/>
                  <a:gd name="T26" fmla="*/ 1 w 717"/>
                  <a:gd name="T27" fmla="*/ 648 h 1120"/>
                  <a:gd name="T28" fmla="*/ 0 w 717"/>
                  <a:gd name="T29" fmla="*/ 648 h 1120"/>
                  <a:gd name="T30" fmla="*/ 1 w 717"/>
                  <a:gd name="T31" fmla="*/ 640 h 1120"/>
                  <a:gd name="T32" fmla="*/ 1 w 717"/>
                  <a:gd name="T33" fmla="*/ 446 h 1120"/>
                  <a:gd name="T34" fmla="*/ 1 w 717"/>
                  <a:gd name="T35" fmla="*/ 353 h 1120"/>
                  <a:gd name="T36" fmla="*/ 1 w 717"/>
                  <a:gd name="T37" fmla="*/ 201 h 1120"/>
                  <a:gd name="T38" fmla="*/ 251 w 717"/>
                  <a:gd name="T39" fmla="*/ 201 h 1120"/>
                  <a:gd name="T40" fmla="*/ 257 w 717"/>
                  <a:gd name="T41" fmla="*/ 201 h 1120"/>
                  <a:gd name="T42" fmla="*/ 257 w 717"/>
                  <a:gd name="T43" fmla="*/ 201 h 1120"/>
                  <a:gd name="T44" fmla="*/ 299 w 717"/>
                  <a:gd name="T45" fmla="*/ 178 h 1120"/>
                  <a:gd name="T46" fmla="*/ 298 w 717"/>
                  <a:gd name="T47" fmla="*/ 134 h 1120"/>
                  <a:gd name="T48" fmla="*/ 277 w 717"/>
                  <a:gd name="T49" fmla="*/ 69 h 1120"/>
                  <a:gd name="T50" fmla="*/ 356 w 717"/>
                  <a:gd name="T51" fmla="*/ 0 h 1120"/>
                  <a:gd name="T52" fmla="*/ 435 w 717"/>
                  <a:gd name="T53" fmla="*/ 69 h 1120"/>
                  <a:gd name="T54" fmla="*/ 413 w 717"/>
                  <a:gd name="T55" fmla="*/ 134 h 1120"/>
                  <a:gd name="T56" fmla="*/ 412 w 717"/>
                  <a:gd name="T57" fmla="*/ 178 h 1120"/>
                  <a:gd name="T58" fmla="*/ 455 w 717"/>
                  <a:gd name="T59" fmla="*/ 201 h 1120"/>
                  <a:gd name="T60" fmla="*/ 461 w 717"/>
                  <a:gd name="T61" fmla="*/ 201 h 1120"/>
                  <a:gd name="T62" fmla="*/ 717 w 717"/>
                  <a:gd name="T63" fmla="*/ 201 h 1120"/>
                  <a:gd name="T64" fmla="*/ 717 w 717"/>
                  <a:gd name="T65" fmla="*/ 235 h 1120"/>
                  <a:gd name="T66" fmla="*/ 717 w 717"/>
                  <a:gd name="T67" fmla="*/ 369 h 1120"/>
                  <a:gd name="T68" fmla="*/ 717 w 717"/>
                  <a:gd name="T69" fmla="*/ 445 h 1120"/>
                  <a:gd name="T70" fmla="*/ 717 w 717"/>
                  <a:gd name="T71" fmla="*/ 449 h 1120"/>
                  <a:gd name="T72" fmla="*/ 717 w 717"/>
                  <a:gd name="T73" fmla="*/ 449 h 1120"/>
                  <a:gd name="T74" fmla="*/ 697 w 717"/>
                  <a:gd name="T75" fmla="*/ 476 h 1120"/>
                  <a:gd name="T76" fmla="*/ 683 w 717"/>
                  <a:gd name="T77" fmla="*/ 473 h 1120"/>
                  <a:gd name="T78" fmla="*/ 608 w 717"/>
                  <a:gd name="T79" fmla="*/ 449 h 1120"/>
                  <a:gd name="T80" fmla="*/ 516 w 717"/>
                  <a:gd name="T81" fmla="*/ 551 h 1120"/>
                  <a:gd name="T82" fmla="*/ 608 w 717"/>
                  <a:gd name="T83" fmla="*/ 653 h 1120"/>
                  <a:gd name="T84" fmla="*/ 683 w 717"/>
                  <a:gd name="T85" fmla="*/ 629 h 1120"/>
                  <a:gd name="T86" fmla="*/ 697 w 717"/>
                  <a:gd name="T87" fmla="*/ 625 h 1120"/>
                  <a:gd name="T88" fmla="*/ 717 w 717"/>
                  <a:gd name="T89" fmla="*/ 652 h 1120"/>
                  <a:gd name="T90" fmla="*/ 717 w 717"/>
                  <a:gd name="T91" fmla="*/ 697 h 1120"/>
                  <a:gd name="T92" fmla="*/ 717 w 717"/>
                  <a:gd name="T93" fmla="*/ 756 h 1120"/>
                  <a:gd name="T94" fmla="*/ 717 w 717"/>
                  <a:gd name="T95" fmla="*/ 767 h 1120"/>
                  <a:gd name="T96" fmla="*/ 717 w 717"/>
                  <a:gd name="T97" fmla="*/ 874 h 1120"/>
                  <a:gd name="T98" fmla="*/ 717 w 717"/>
                  <a:gd name="T99" fmla="*/ 919 h 1120"/>
                  <a:gd name="T100" fmla="*/ 461 w 717"/>
                  <a:gd name="T101" fmla="*/ 919 h 1120"/>
                  <a:gd name="T102" fmla="*/ 455 w 717"/>
                  <a:gd name="T103" fmla="*/ 919 h 1120"/>
                  <a:gd name="T104" fmla="*/ 412 w 717"/>
                  <a:gd name="T105" fmla="*/ 942 h 1120"/>
                  <a:gd name="T106" fmla="*/ 413 w 717"/>
                  <a:gd name="T107" fmla="*/ 987 h 1120"/>
                  <a:gd name="T108" fmla="*/ 435 w 717"/>
                  <a:gd name="T109" fmla="*/ 1051 h 1120"/>
                  <a:gd name="T110" fmla="*/ 355 w 717"/>
                  <a:gd name="T111" fmla="*/ 112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7" h="1120">
                    <a:moveTo>
                      <a:pt x="355" y="1120"/>
                    </a:moveTo>
                    <a:cubicBezTo>
                      <a:pt x="312" y="1120"/>
                      <a:pt x="276" y="1089"/>
                      <a:pt x="276" y="1051"/>
                    </a:cubicBezTo>
                    <a:cubicBezTo>
                      <a:pt x="276" y="1034"/>
                      <a:pt x="292" y="999"/>
                      <a:pt x="298" y="987"/>
                    </a:cubicBezTo>
                    <a:cubicBezTo>
                      <a:pt x="306" y="971"/>
                      <a:pt x="306" y="955"/>
                      <a:pt x="299" y="942"/>
                    </a:cubicBezTo>
                    <a:cubicBezTo>
                      <a:pt x="291" y="929"/>
                      <a:pt x="276" y="921"/>
                      <a:pt x="257" y="919"/>
                    </a:cubicBezTo>
                    <a:cubicBezTo>
                      <a:pt x="257" y="919"/>
                      <a:pt x="257" y="919"/>
                      <a:pt x="257" y="919"/>
                    </a:cubicBezTo>
                    <a:cubicBezTo>
                      <a:pt x="256" y="919"/>
                      <a:pt x="254" y="919"/>
                      <a:pt x="251" y="919"/>
                    </a:cubicBezTo>
                    <a:cubicBezTo>
                      <a:pt x="1" y="919"/>
                      <a:pt x="1" y="919"/>
                      <a:pt x="1" y="919"/>
                    </a:cubicBezTo>
                    <a:cubicBezTo>
                      <a:pt x="1" y="893"/>
                      <a:pt x="1" y="893"/>
                      <a:pt x="1" y="893"/>
                    </a:cubicBezTo>
                    <a:cubicBezTo>
                      <a:pt x="1" y="882"/>
                      <a:pt x="1" y="882"/>
                      <a:pt x="1" y="882"/>
                    </a:cubicBezTo>
                    <a:cubicBezTo>
                      <a:pt x="1" y="707"/>
                      <a:pt x="1" y="707"/>
                      <a:pt x="1" y="707"/>
                    </a:cubicBezTo>
                    <a:cubicBezTo>
                      <a:pt x="1" y="656"/>
                      <a:pt x="1" y="656"/>
                      <a:pt x="1" y="656"/>
                    </a:cubicBezTo>
                    <a:cubicBezTo>
                      <a:pt x="1" y="650"/>
                      <a:pt x="1" y="650"/>
                      <a:pt x="1" y="650"/>
                    </a:cubicBezTo>
                    <a:cubicBezTo>
                      <a:pt x="1" y="650"/>
                      <a:pt x="1" y="648"/>
                      <a:pt x="1" y="648"/>
                    </a:cubicBezTo>
                    <a:cubicBezTo>
                      <a:pt x="0" y="648"/>
                      <a:pt x="0" y="648"/>
                      <a:pt x="0" y="648"/>
                    </a:cubicBezTo>
                    <a:cubicBezTo>
                      <a:pt x="1" y="646"/>
                      <a:pt x="1" y="643"/>
                      <a:pt x="1" y="640"/>
                    </a:cubicBezTo>
                    <a:cubicBezTo>
                      <a:pt x="1" y="640"/>
                      <a:pt x="1" y="447"/>
                      <a:pt x="1" y="446"/>
                    </a:cubicBezTo>
                    <a:cubicBezTo>
                      <a:pt x="1" y="353"/>
                      <a:pt x="1" y="353"/>
                      <a:pt x="1" y="353"/>
                    </a:cubicBezTo>
                    <a:cubicBezTo>
                      <a:pt x="1" y="201"/>
                      <a:pt x="1" y="201"/>
                      <a:pt x="1" y="201"/>
                    </a:cubicBezTo>
                    <a:cubicBezTo>
                      <a:pt x="251" y="201"/>
                      <a:pt x="251" y="201"/>
                      <a:pt x="251" y="201"/>
                    </a:cubicBezTo>
                    <a:cubicBezTo>
                      <a:pt x="254" y="201"/>
                      <a:pt x="256" y="201"/>
                      <a:pt x="257" y="201"/>
                    </a:cubicBezTo>
                    <a:cubicBezTo>
                      <a:pt x="257" y="201"/>
                      <a:pt x="257" y="201"/>
                      <a:pt x="257" y="201"/>
                    </a:cubicBezTo>
                    <a:cubicBezTo>
                      <a:pt x="276" y="200"/>
                      <a:pt x="291" y="191"/>
                      <a:pt x="299" y="178"/>
                    </a:cubicBezTo>
                    <a:cubicBezTo>
                      <a:pt x="306" y="165"/>
                      <a:pt x="306" y="150"/>
                      <a:pt x="298" y="134"/>
                    </a:cubicBezTo>
                    <a:cubicBezTo>
                      <a:pt x="292" y="121"/>
                      <a:pt x="277" y="86"/>
                      <a:pt x="277" y="69"/>
                    </a:cubicBezTo>
                    <a:cubicBezTo>
                      <a:pt x="277" y="31"/>
                      <a:pt x="312" y="0"/>
                      <a:pt x="356" y="0"/>
                    </a:cubicBezTo>
                    <a:cubicBezTo>
                      <a:pt x="399" y="0"/>
                      <a:pt x="435" y="31"/>
                      <a:pt x="435" y="69"/>
                    </a:cubicBezTo>
                    <a:cubicBezTo>
                      <a:pt x="435" y="86"/>
                      <a:pt x="419" y="121"/>
                      <a:pt x="413" y="134"/>
                    </a:cubicBezTo>
                    <a:cubicBezTo>
                      <a:pt x="405" y="150"/>
                      <a:pt x="405" y="165"/>
                      <a:pt x="412" y="178"/>
                    </a:cubicBezTo>
                    <a:cubicBezTo>
                      <a:pt x="420" y="192"/>
                      <a:pt x="436" y="200"/>
                      <a:pt x="455" y="201"/>
                    </a:cubicBezTo>
                    <a:cubicBezTo>
                      <a:pt x="461" y="201"/>
                      <a:pt x="461" y="201"/>
                      <a:pt x="461" y="201"/>
                    </a:cubicBezTo>
                    <a:cubicBezTo>
                      <a:pt x="717" y="201"/>
                      <a:pt x="717" y="201"/>
                      <a:pt x="717" y="201"/>
                    </a:cubicBezTo>
                    <a:cubicBezTo>
                      <a:pt x="717" y="235"/>
                      <a:pt x="717" y="235"/>
                      <a:pt x="717" y="235"/>
                    </a:cubicBezTo>
                    <a:cubicBezTo>
                      <a:pt x="717" y="369"/>
                      <a:pt x="717" y="369"/>
                      <a:pt x="717" y="369"/>
                    </a:cubicBezTo>
                    <a:cubicBezTo>
                      <a:pt x="717" y="445"/>
                      <a:pt x="717" y="445"/>
                      <a:pt x="717" y="445"/>
                    </a:cubicBezTo>
                    <a:cubicBezTo>
                      <a:pt x="717" y="449"/>
                      <a:pt x="717" y="449"/>
                      <a:pt x="717" y="449"/>
                    </a:cubicBezTo>
                    <a:cubicBezTo>
                      <a:pt x="717" y="449"/>
                      <a:pt x="717" y="449"/>
                      <a:pt x="717" y="449"/>
                    </a:cubicBezTo>
                    <a:cubicBezTo>
                      <a:pt x="716" y="466"/>
                      <a:pt x="708" y="476"/>
                      <a:pt x="697" y="476"/>
                    </a:cubicBezTo>
                    <a:cubicBezTo>
                      <a:pt x="692" y="476"/>
                      <a:pt x="688" y="475"/>
                      <a:pt x="683" y="473"/>
                    </a:cubicBezTo>
                    <a:cubicBezTo>
                      <a:pt x="678" y="470"/>
                      <a:pt x="633" y="449"/>
                      <a:pt x="608" y="449"/>
                    </a:cubicBezTo>
                    <a:cubicBezTo>
                      <a:pt x="557" y="449"/>
                      <a:pt x="516" y="494"/>
                      <a:pt x="516" y="551"/>
                    </a:cubicBezTo>
                    <a:cubicBezTo>
                      <a:pt x="516" y="607"/>
                      <a:pt x="557" y="653"/>
                      <a:pt x="608" y="653"/>
                    </a:cubicBezTo>
                    <a:cubicBezTo>
                      <a:pt x="633" y="653"/>
                      <a:pt x="678" y="631"/>
                      <a:pt x="683" y="629"/>
                    </a:cubicBezTo>
                    <a:cubicBezTo>
                      <a:pt x="688" y="626"/>
                      <a:pt x="692" y="625"/>
                      <a:pt x="697" y="625"/>
                    </a:cubicBezTo>
                    <a:cubicBezTo>
                      <a:pt x="708" y="625"/>
                      <a:pt x="716" y="635"/>
                      <a:pt x="717" y="652"/>
                    </a:cubicBezTo>
                    <a:cubicBezTo>
                      <a:pt x="717" y="652"/>
                      <a:pt x="717" y="697"/>
                      <a:pt x="717" y="697"/>
                    </a:cubicBezTo>
                    <a:cubicBezTo>
                      <a:pt x="717" y="756"/>
                      <a:pt x="717" y="756"/>
                      <a:pt x="717" y="756"/>
                    </a:cubicBezTo>
                    <a:cubicBezTo>
                      <a:pt x="717" y="767"/>
                      <a:pt x="717" y="767"/>
                      <a:pt x="717" y="767"/>
                    </a:cubicBezTo>
                    <a:cubicBezTo>
                      <a:pt x="717" y="874"/>
                      <a:pt x="717" y="874"/>
                      <a:pt x="717" y="874"/>
                    </a:cubicBezTo>
                    <a:cubicBezTo>
                      <a:pt x="717" y="877"/>
                      <a:pt x="717" y="903"/>
                      <a:pt x="717" y="919"/>
                    </a:cubicBezTo>
                    <a:cubicBezTo>
                      <a:pt x="461" y="919"/>
                      <a:pt x="461" y="919"/>
                      <a:pt x="461" y="919"/>
                    </a:cubicBezTo>
                    <a:cubicBezTo>
                      <a:pt x="455" y="919"/>
                      <a:pt x="455" y="919"/>
                      <a:pt x="455" y="919"/>
                    </a:cubicBezTo>
                    <a:cubicBezTo>
                      <a:pt x="436" y="920"/>
                      <a:pt x="420" y="928"/>
                      <a:pt x="412" y="942"/>
                    </a:cubicBezTo>
                    <a:cubicBezTo>
                      <a:pt x="405" y="955"/>
                      <a:pt x="405" y="971"/>
                      <a:pt x="413" y="987"/>
                    </a:cubicBezTo>
                    <a:cubicBezTo>
                      <a:pt x="419" y="999"/>
                      <a:pt x="435" y="1034"/>
                      <a:pt x="435" y="1051"/>
                    </a:cubicBezTo>
                    <a:cubicBezTo>
                      <a:pt x="435" y="1089"/>
                      <a:pt x="399" y="1120"/>
                      <a:pt x="355" y="1120"/>
                    </a:cubicBezTo>
                    <a:close/>
                  </a:path>
                </a:pathLst>
              </a:custGeom>
              <a:solidFill>
                <a:schemeClr val="accent6"/>
              </a:solidFill>
              <a:ln>
                <a:noFill/>
              </a:ln>
            </p:spPr>
            <p:txBody>
              <a:bodyPr anchor="ctr"/>
              <a:lstStyle/>
              <a:p>
                <a:pPr algn="ctr" defTabSz="609585"/>
                <a:endParaRPr sz="2400">
                  <a:solidFill>
                    <a:prstClr val="black"/>
                  </a:solidFill>
                  <a:latin typeface="微软雅黑"/>
                  <a:ea typeface="微软雅黑"/>
                </a:endParaRPr>
              </a:p>
            </p:txBody>
          </p:sp>
          <p:grpSp>
            <p:nvGrpSpPr>
              <p:cNvPr id="22" name="组合 21">
                <a:extLst>
                  <a:ext uri="{FF2B5EF4-FFF2-40B4-BE49-F238E27FC236}">
                    <a16:creationId xmlns:a16="http://schemas.microsoft.com/office/drawing/2014/main" id="{A7850BD7-A9E7-4DC0-99BC-BB9E364F42B8}"/>
                  </a:ext>
                </a:extLst>
              </p:cNvPr>
              <p:cNvGrpSpPr/>
              <p:nvPr/>
            </p:nvGrpSpPr>
            <p:grpSpPr>
              <a:xfrm>
                <a:off x="2096646" y="3955581"/>
                <a:ext cx="240113" cy="236083"/>
                <a:chOff x="13176250" y="682625"/>
                <a:chExt cx="1323975" cy="1301750"/>
              </a:xfrm>
              <a:solidFill>
                <a:schemeClr val="bg1"/>
              </a:solidFill>
            </p:grpSpPr>
            <p:sp>
              <p:nvSpPr>
                <p:cNvPr id="39" name="íṡľíḍè-Freeform 38">
                  <a:extLst>
                    <a:ext uri="{FF2B5EF4-FFF2-40B4-BE49-F238E27FC236}">
                      <a16:creationId xmlns:a16="http://schemas.microsoft.com/office/drawing/2014/main" id="{A91E16B1-22CA-45D9-ACF4-BC63BD9A03A9}"/>
                    </a:ext>
                  </a:extLst>
                </p:cNvPr>
                <p:cNvSpPr>
                  <a:spLocks/>
                </p:cNvSpPr>
                <p:nvPr/>
              </p:nvSpPr>
              <p:spPr bwMode="auto">
                <a:xfrm>
                  <a:off x="13176250" y="895350"/>
                  <a:ext cx="1323975" cy="1089025"/>
                </a:xfrm>
                <a:custGeom>
                  <a:avLst/>
                  <a:gdLst>
                    <a:gd name="T0" fmla="*/ 384 w 3338"/>
                    <a:gd name="T1" fmla="*/ 11 h 2744"/>
                    <a:gd name="T2" fmla="*/ 788 w 3338"/>
                    <a:gd name="T3" fmla="*/ 403 h 2744"/>
                    <a:gd name="T4" fmla="*/ 2930 w 3338"/>
                    <a:gd name="T5" fmla="*/ 23 h 2744"/>
                    <a:gd name="T6" fmla="*/ 3004 w 3338"/>
                    <a:gd name="T7" fmla="*/ 0 h 2744"/>
                    <a:gd name="T8" fmla="*/ 3077 w 3338"/>
                    <a:gd name="T9" fmla="*/ 23 h 2744"/>
                    <a:gd name="T10" fmla="*/ 3127 w 3338"/>
                    <a:gd name="T11" fmla="*/ 84 h 2744"/>
                    <a:gd name="T12" fmla="*/ 3135 w 3338"/>
                    <a:gd name="T13" fmla="*/ 161 h 2744"/>
                    <a:gd name="T14" fmla="*/ 3097 w 3338"/>
                    <a:gd name="T15" fmla="*/ 228 h 2744"/>
                    <a:gd name="T16" fmla="*/ 3203 w 3338"/>
                    <a:gd name="T17" fmla="*/ 1205 h 2744"/>
                    <a:gd name="T18" fmla="*/ 3277 w 3338"/>
                    <a:gd name="T19" fmla="*/ 1227 h 2744"/>
                    <a:gd name="T20" fmla="*/ 3327 w 3338"/>
                    <a:gd name="T21" fmla="*/ 1289 h 2744"/>
                    <a:gd name="T22" fmla="*/ 3335 w 3338"/>
                    <a:gd name="T23" fmla="*/ 1365 h 2744"/>
                    <a:gd name="T24" fmla="*/ 3298 w 3338"/>
                    <a:gd name="T25" fmla="*/ 1433 h 2744"/>
                    <a:gd name="T26" fmla="*/ 3230 w 3338"/>
                    <a:gd name="T27" fmla="*/ 1470 h 2744"/>
                    <a:gd name="T28" fmla="*/ 2735 w 3338"/>
                    <a:gd name="T29" fmla="*/ 1560 h 2744"/>
                    <a:gd name="T30" fmla="*/ 2701 w 3338"/>
                    <a:gd name="T31" fmla="*/ 1803 h 2744"/>
                    <a:gd name="T32" fmla="*/ 2630 w 3338"/>
                    <a:gd name="T33" fmla="*/ 2015 h 2744"/>
                    <a:gd name="T34" fmla="*/ 3048 w 3338"/>
                    <a:gd name="T35" fmla="*/ 2537 h 2744"/>
                    <a:gd name="T36" fmla="*/ 3070 w 3338"/>
                    <a:gd name="T37" fmla="*/ 2611 h 2744"/>
                    <a:gd name="T38" fmla="*/ 3048 w 3338"/>
                    <a:gd name="T39" fmla="*/ 2684 h 2744"/>
                    <a:gd name="T40" fmla="*/ 2988 w 3338"/>
                    <a:gd name="T41" fmla="*/ 2734 h 2744"/>
                    <a:gd name="T42" fmla="*/ 2910 w 3338"/>
                    <a:gd name="T43" fmla="*/ 2741 h 2744"/>
                    <a:gd name="T44" fmla="*/ 2843 w 3338"/>
                    <a:gd name="T45" fmla="*/ 2705 h 2744"/>
                    <a:gd name="T46" fmla="*/ 2411 w 3338"/>
                    <a:gd name="T47" fmla="*/ 2309 h 2744"/>
                    <a:gd name="T48" fmla="*/ 2374 w 3338"/>
                    <a:gd name="T49" fmla="*/ 2337 h 2744"/>
                    <a:gd name="T50" fmla="*/ 2311 w 3338"/>
                    <a:gd name="T51" fmla="*/ 2379 h 2744"/>
                    <a:gd name="T52" fmla="*/ 2139 w 3338"/>
                    <a:gd name="T53" fmla="*/ 2472 h 2744"/>
                    <a:gd name="T54" fmla="*/ 2005 w 3338"/>
                    <a:gd name="T55" fmla="*/ 2517 h 2744"/>
                    <a:gd name="T56" fmla="*/ 1802 w 3338"/>
                    <a:gd name="T57" fmla="*/ 2543 h 2744"/>
                    <a:gd name="T58" fmla="*/ 1535 w 3338"/>
                    <a:gd name="T59" fmla="*/ 2543 h 2744"/>
                    <a:gd name="T60" fmla="*/ 1324 w 3338"/>
                    <a:gd name="T61" fmla="*/ 2515 h 2744"/>
                    <a:gd name="T62" fmla="*/ 1182 w 3338"/>
                    <a:gd name="T63" fmla="*/ 2466 h 2744"/>
                    <a:gd name="T64" fmla="*/ 1004 w 3338"/>
                    <a:gd name="T65" fmla="*/ 2365 h 2744"/>
                    <a:gd name="T66" fmla="*/ 931 w 3338"/>
                    <a:gd name="T67" fmla="*/ 2312 h 2744"/>
                    <a:gd name="T68" fmla="*/ 501 w 3338"/>
                    <a:gd name="T69" fmla="*/ 2700 h 2744"/>
                    <a:gd name="T70" fmla="*/ 429 w 3338"/>
                    <a:gd name="T71" fmla="*/ 2741 h 2744"/>
                    <a:gd name="T72" fmla="*/ 353 w 3338"/>
                    <a:gd name="T73" fmla="*/ 2736 h 2744"/>
                    <a:gd name="T74" fmla="*/ 293 w 3338"/>
                    <a:gd name="T75" fmla="*/ 2690 h 2744"/>
                    <a:gd name="T76" fmla="*/ 268 w 3338"/>
                    <a:gd name="T77" fmla="*/ 2618 h 2744"/>
                    <a:gd name="T78" fmla="*/ 285 w 3338"/>
                    <a:gd name="T79" fmla="*/ 2542 h 2744"/>
                    <a:gd name="T80" fmla="*/ 693 w 3338"/>
                    <a:gd name="T81" fmla="*/ 1985 h 2744"/>
                    <a:gd name="T82" fmla="*/ 631 w 3338"/>
                    <a:gd name="T83" fmla="*/ 1784 h 2744"/>
                    <a:gd name="T84" fmla="*/ 603 w 3338"/>
                    <a:gd name="T85" fmla="*/ 1555 h 2744"/>
                    <a:gd name="T86" fmla="*/ 107 w 3338"/>
                    <a:gd name="T87" fmla="*/ 1470 h 2744"/>
                    <a:gd name="T88" fmla="*/ 40 w 3338"/>
                    <a:gd name="T89" fmla="*/ 1433 h 2744"/>
                    <a:gd name="T90" fmla="*/ 2 w 3338"/>
                    <a:gd name="T91" fmla="*/ 1365 h 2744"/>
                    <a:gd name="T92" fmla="*/ 10 w 3338"/>
                    <a:gd name="T93" fmla="*/ 1289 h 2744"/>
                    <a:gd name="T94" fmla="*/ 60 w 3338"/>
                    <a:gd name="T95" fmla="*/ 1227 h 2744"/>
                    <a:gd name="T96" fmla="*/ 133 w 3338"/>
                    <a:gd name="T97" fmla="*/ 1205 h 2744"/>
                    <a:gd name="T98" fmla="*/ 240 w 3338"/>
                    <a:gd name="T99" fmla="*/ 228 h 2744"/>
                    <a:gd name="T100" fmla="*/ 203 w 3338"/>
                    <a:gd name="T101" fmla="*/ 161 h 2744"/>
                    <a:gd name="T102" fmla="*/ 210 w 3338"/>
                    <a:gd name="T103" fmla="*/ 84 h 2744"/>
                    <a:gd name="T104" fmla="*/ 261 w 3338"/>
                    <a:gd name="T105" fmla="*/ 23 h 2744"/>
                    <a:gd name="T106" fmla="*/ 334 w 3338"/>
                    <a:gd name="T107" fmla="*/ 0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38" h="2744">
                      <a:moveTo>
                        <a:pt x="334" y="0"/>
                      </a:moveTo>
                      <a:lnTo>
                        <a:pt x="360" y="3"/>
                      </a:lnTo>
                      <a:lnTo>
                        <a:pt x="384" y="11"/>
                      </a:lnTo>
                      <a:lnTo>
                        <a:pt x="407" y="23"/>
                      </a:lnTo>
                      <a:lnTo>
                        <a:pt x="428" y="40"/>
                      </a:lnTo>
                      <a:lnTo>
                        <a:pt x="788" y="403"/>
                      </a:lnTo>
                      <a:lnTo>
                        <a:pt x="2549" y="403"/>
                      </a:lnTo>
                      <a:lnTo>
                        <a:pt x="2910" y="40"/>
                      </a:lnTo>
                      <a:lnTo>
                        <a:pt x="2930" y="23"/>
                      </a:lnTo>
                      <a:lnTo>
                        <a:pt x="2953" y="11"/>
                      </a:lnTo>
                      <a:lnTo>
                        <a:pt x="2977" y="3"/>
                      </a:lnTo>
                      <a:lnTo>
                        <a:pt x="3004" y="0"/>
                      </a:lnTo>
                      <a:lnTo>
                        <a:pt x="3030" y="3"/>
                      </a:lnTo>
                      <a:lnTo>
                        <a:pt x="3054" y="11"/>
                      </a:lnTo>
                      <a:lnTo>
                        <a:pt x="3077" y="23"/>
                      </a:lnTo>
                      <a:lnTo>
                        <a:pt x="3097" y="40"/>
                      </a:lnTo>
                      <a:lnTo>
                        <a:pt x="3115" y="61"/>
                      </a:lnTo>
                      <a:lnTo>
                        <a:pt x="3127" y="84"/>
                      </a:lnTo>
                      <a:lnTo>
                        <a:pt x="3135" y="109"/>
                      </a:lnTo>
                      <a:lnTo>
                        <a:pt x="3137" y="134"/>
                      </a:lnTo>
                      <a:lnTo>
                        <a:pt x="3135" y="161"/>
                      </a:lnTo>
                      <a:lnTo>
                        <a:pt x="3127" y="185"/>
                      </a:lnTo>
                      <a:lnTo>
                        <a:pt x="3115" y="208"/>
                      </a:lnTo>
                      <a:lnTo>
                        <a:pt x="3097" y="228"/>
                      </a:lnTo>
                      <a:lnTo>
                        <a:pt x="2737" y="590"/>
                      </a:lnTo>
                      <a:lnTo>
                        <a:pt x="2737" y="1205"/>
                      </a:lnTo>
                      <a:lnTo>
                        <a:pt x="3203" y="1205"/>
                      </a:lnTo>
                      <a:lnTo>
                        <a:pt x="3230" y="1208"/>
                      </a:lnTo>
                      <a:lnTo>
                        <a:pt x="3254" y="1215"/>
                      </a:lnTo>
                      <a:lnTo>
                        <a:pt x="3277" y="1227"/>
                      </a:lnTo>
                      <a:lnTo>
                        <a:pt x="3298" y="1245"/>
                      </a:lnTo>
                      <a:lnTo>
                        <a:pt x="3315" y="1265"/>
                      </a:lnTo>
                      <a:lnTo>
                        <a:pt x="3327" y="1289"/>
                      </a:lnTo>
                      <a:lnTo>
                        <a:pt x="3335" y="1313"/>
                      </a:lnTo>
                      <a:lnTo>
                        <a:pt x="3338" y="1339"/>
                      </a:lnTo>
                      <a:lnTo>
                        <a:pt x="3335" y="1365"/>
                      </a:lnTo>
                      <a:lnTo>
                        <a:pt x="3327" y="1390"/>
                      </a:lnTo>
                      <a:lnTo>
                        <a:pt x="3315" y="1412"/>
                      </a:lnTo>
                      <a:lnTo>
                        <a:pt x="3298" y="1433"/>
                      </a:lnTo>
                      <a:lnTo>
                        <a:pt x="3277" y="1451"/>
                      </a:lnTo>
                      <a:lnTo>
                        <a:pt x="3254" y="1463"/>
                      </a:lnTo>
                      <a:lnTo>
                        <a:pt x="3230" y="1470"/>
                      </a:lnTo>
                      <a:lnTo>
                        <a:pt x="3204" y="1472"/>
                      </a:lnTo>
                      <a:lnTo>
                        <a:pt x="2737" y="1472"/>
                      </a:lnTo>
                      <a:lnTo>
                        <a:pt x="2735" y="1560"/>
                      </a:lnTo>
                      <a:lnTo>
                        <a:pt x="2728" y="1645"/>
                      </a:lnTo>
                      <a:lnTo>
                        <a:pt x="2717" y="1726"/>
                      </a:lnTo>
                      <a:lnTo>
                        <a:pt x="2701" y="1803"/>
                      </a:lnTo>
                      <a:lnTo>
                        <a:pt x="2682" y="1878"/>
                      </a:lnTo>
                      <a:lnTo>
                        <a:pt x="2657" y="1948"/>
                      </a:lnTo>
                      <a:lnTo>
                        <a:pt x="2630" y="2015"/>
                      </a:lnTo>
                      <a:lnTo>
                        <a:pt x="2596" y="2080"/>
                      </a:lnTo>
                      <a:lnTo>
                        <a:pt x="3031" y="2517"/>
                      </a:lnTo>
                      <a:lnTo>
                        <a:pt x="3048" y="2537"/>
                      </a:lnTo>
                      <a:lnTo>
                        <a:pt x="3061" y="2560"/>
                      </a:lnTo>
                      <a:lnTo>
                        <a:pt x="3068" y="2584"/>
                      </a:lnTo>
                      <a:lnTo>
                        <a:pt x="3070" y="2611"/>
                      </a:lnTo>
                      <a:lnTo>
                        <a:pt x="3068" y="2637"/>
                      </a:lnTo>
                      <a:lnTo>
                        <a:pt x="3061" y="2661"/>
                      </a:lnTo>
                      <a:lnTo>
                        <a:pt x="3048" y="2684"/>
                      </a:lnTo>
                      <a:lnTo>
                        <a:pt x="3031" y="2705"/>
                      </a:lnTo>
                      <a:lnTo>
                        <a:pt x="3011" y="2722"/>
                      </a:lnTo>
                      <a:lnTo>
                        <a:pt x="2988" y="2734"/>
                      </a:lnTo>
                      <a:lnTo>
                        <a:pt x="2964" y="2741"/>
                      </a:lnTo>
                      <a:lnTo>
                        <a:pt x="2936" y="2744"/>
                      </a:lnTo>
                      <a:lnTo>
                        <a:pt x="2910" y="2741"/>
                      </a:lnTo>
                      <a:lnTo>
                        <a:pt x="2886" y="2734"/>
                      </a:lnTo>
                      <a:lnTo>
                        <a:pt x="2863" y="2722"/>
                      </a:lnTo>
                      <a:lnTo>
                        <a:pt x="2843" y="2705"/>
                      </a:lnTo>
                      <a:lnTo>
                        <a:pt x="2429" y="2292"/>
                      </a:lnTo>
                      <a:lnTo>
                        <a:pt x="2422" y="2300"/>
                      </a:lnTo>
                      <a:lnTo>
                        <a:pt x="2411" y="2309"/>
                      </a:lnTo>
                      <a:lnTo>
                        <a:pt x="2399" y="2320"/>
                      </a:lnTo>
                      <a:lnTo>
                        <a:pt x="2389" y="2328"/>
                      </a:lnTo>
                      <a:lnTo>
                        <a:pt x="2374" y="2337"/>
                      </a:lnTo>
                      <a:lnTo>
                        <a:pt x="2357" y="2349"/>
                      </a:lnTo>
                      <a:lnTo>
                        <a:pt x="2336" y="2364"/>
                      </a:lnTo>
                      <a:lnTo>
                        <a:pt x="2311" y="2379"/>
                      </a:lnTo>
                      <a:lnTo>
                        <a:pt x="2244" y="2420"/>
                      </a:lnTo>
                      <a:lnTo>
                        <a:pt x="2176" y="2455"/>
                      </a:lnTo>
                      <a:lnTo>
                        <a:pt x="2139" y="2472"/>
                      </a:lnTo>
                      <a:lnTo>
                        <a:pt x="2098" y="2487"/>
                      </a:lnTo>
                      <a:lnTo>
                        <a:pt x="2054" y="2502"/>
                      </a:lnTo>
                      <a:lnTo>
                        <a:pt x="2005" y="2517"/>
                      </a:lnTo>
                      <a:lnTo>
                        <a:pt x="1937" y="2531"/>
                      </a:lnTo>
                      <a:lnTo>
                        <a:pt x="1869" y="2540"/>
                      </a:lnTo>
                      <a:lnTo>
                        <a:pt x="1802" y="2543"/>
                      </a:lnTo>
                      <a:lnTo>
                        <a:pt x="1802" y="670"/>
                      </a:lnTo>
                      <a:lnTo>
                        <a:pt x="1535" y="670"/>
                      </a:lnTo>
                      <a:lnTo>
                        <a:pt x="1535" y="2543"/>
                      </a:lnTo>
                      <a:lnTo>
                        <a:pt x="1464" y="2540"/>
                      </a:lnTo>
                      <a:lnTo>
                        <a:pt x="1394" y="2531"/>
                      </a:lnTo>
                      <a:lnTo>
                        <a:pt x="1324" y="2515"/>
                      </a:lnTo>
                      <a:lnTo>
                        <a:pt x="1273" y="2500"/>
                      </a:lnTo>
                      <a:lnTo>
                        <a:pt x="1226" y="2484"/>
                      </a:lnTo>
                      <a:lnTo>
                        <a:pt x="1182" y="2466"/>
                      </a:lnTo>
                      <a:lnTo>
                        <a:pt x="1142" y="2446"/>
                      </a:lnTo>
                      <a:lnTo>
                        <a:pt x="1069" y="2405"/>
                      </a:lnTo>
                      <a:lnTo>
                        <a:pt x="1004" y="2365"/>
                      </a:lnTo>
                      <a:lnTo>
                        <a:pt x="975" y="2345"/>
                      </a:lnTo>
                      <a:lnTo>
                        <a:pt x="951" y="2327"/>
                      </a:lnTo>
                      <a:lnTo>
                        <a:pt x="931" y="2312"/>
                      </a:lnTo>
                      <a:lnTo>
                        <a:pt x="913" y="2296"/>
                      </a:lnTo>
                      <a:lnTo>
                        <a:pt x="882" y="2268"/>
                      </a:lnTo>
                      <a:lnTo>
                        <a:pt x="501" y="2700"/>
                      </a:lnTo>
                      <a:lnTo>
                        <a:pt x="479" y="2720"/>
                      </a:lnTo>
                      <a:lnTo>
                        <a:pt x="455" y="2733"/>
                      </a:lnTo>
                      <a:lnTo>
                        <a:pt x="429" y="2741"/>
                      </a:lnTo>
                      <a:lnTo>
                        <a:pt x="400" y="2744"/>
                      </a:lnTo>
                      <a:lnTo>
                        <a:pt x="376" y="2742"/>
                      </a:lnTo>
                      <a:lnTo>
                        <a:pt x="353" y="2736"/>
                      </a:lnTo>
                      <a:lnTo>
                        <a:pt x="331" y="2725"/>
                      </a:lnTo>
                      <a:lnTo>
                        <a:pt x="311" y="2711"/>
                      </a:lnTo>
                      <a:lnTo>
                        <a:pt x="293" y="2690"/>
                      </a:lnTo>
                      <a:lnTo>
                        <a:pt x="280" y="2669"/>
                      </a:lnTo>
                      <a:lnTo>
                        <a:pt x="272" y="2644"/>
                      </a:lnTo>
                      <a:lnTo>
                        <a:pt x="268" y="2618"/>
                      </a:lnTo>
                      <a:lnTo>
                        <a:pt x="269" y="2591"/>
                      </a:lnTo>
                      <a:lnTo>
                        <a:pt x="275" y="2566"/>
                      </a:lnTo>
                      <a:lnTo>
                        <a:pt x="285" y="2542"/>
                      </a:lnTo>
                      <a:lnTo>
                        <a:pt x="300" y="2521"/>
                      </a:lnTo>
                      <a:lnTo>
                        <a:pt x="722" y="2046"/>
                      </a:lnTo>
                      <a:lnTo>
                        <a:pt x="693" y="1985"/>
                      </a:lnTo>
                      <a:lnTo>
                        <a:pt x="669" y="1921"/>
                      </a:lnTo>
                      <a:lnTo>
                        <a:pt x="648" y="1853"/>
                      </a:lnTo>
                      <a:lnTo>
                        <a:pt x="631" y="1784"/>
                      </a:lnTo>
                      <a:lnTo>
                        <a:pt x="618" y="1710"/>
                      </a:lnTo>
                      <a:lnTo>
                        <a:pt x="608" y="1634"/>
                      </a:lnTo>
                      <a:lnTo>
                        <a:pt x="603" y="1555"/>
                      </a:lnTo>
                      <a:lnTo>
                        <a:pt x="601" y="1472"/>
                      </a:lnTo>
                      <a:lnTo>
                        <a:pt x="133" y="1472"/>
                      </a:lnTo>
                      <a:lnTo>
                        <a:pt x="107" y="1470"/>
                      </a:lnTo>
                      <a:lnTo>
                        <a:pt x="82" y="1463"/>
                      </a:lnTo>
                      <a:lnTo>
                        <a:pt x="60" y="1450"/>
                      </a:lnTo>
                      <a:lnTo>
                        <a:pt x="40" y="1433"/>
                      </a:lnTo>
                      <a:lnTo>
                        <a:pt x="22" y="1412"/>
                      </a:lnTo>
                      <a:lnTo>
                        <a:pt x="10" y="1390"/>
                      </a:lnTo>
                      <a:lnTo>
                        <a:pt x="2" y="1365"/>
                      </a:lnTo>
                      <a:lnTo>
                        <a:pt x="0" y="1339"/>
                      </a:lnTo>
                      <a:lnTo>
                        <a:pt x="2" y="1312"/>
                      </a:lnTo>
                      <a:lnTo>
                        <a:pt x="10" y="1289"/>
                      </a:lnTo>
                      <a:lnTo>
                        <a:pt x="22" y="1265"/>
                      </a:lnTo>
                      <a:lnTo>
                        <a:pt x="40" y="1245"/>
                      </a:lnTo>
                      <a:lnTo>
                        <a:pt x="60" y="1227"/>
                      </a:lnTo>
                      <a:lnTo>
                        <a:pt x="82" y="1215"/>
                      </a:lnTo>
                      <a:lnTo>
                        <a:pt x="107" y="1208"/>
                      </a:lnTo>
                      <a:lnTo>
                        <a:pt x="133" y="1205"/>
                      </a:lnTo>
                      <a:lnTo>
                        <a:pt x="601" y="1205"/>
                      </a:lnTo>
                      <a:lnTo>
                        <a:pt x="601" y="590"/>
                      </a:lnTo>
                      <a:lnTo>
                        <a:pt x="240" y="228"/>
                      </a:lnTo>
                      <a:lnTo>
                        <a:pt x="223" y="208"/>
                      </a:lnTo>
                      <a:lnTo>
                        <a:pt x="210" y="185"/>
                      </a:lnTo>
                      <a:lnTo>
                        <a:pt x="203" y="161"/>
                      </a:lnTo>
                      <a:lnTo>
                        <a:pt x="201" y="134"/>
                      </a:lnTo>
                      <a:lnTo>
                        <a:pt x="203" y="109"/>
                      </a:lnTo>
                      <a:lnTo>
                        <a:pt x="210" y="84"/>
                      </a:lnTo>
                      <a:lnTo>
                        <a:pt x="223" y="61"/>
                      </a:lnTo>
                      <a:lnTo>
                        <a:pt x="240" y="40"/>
                      </a:lnTo>
                      <a:lnTo>
                        <a:pt x="261" y="23"/>
                      </a:lnTo>
                      <a:lnTo>
                        <a:pt x="283" y="11"/>
                      </a:lnTo>
                      <a:lnTo>
                        <a:pt x="307" y="3"/>
                      </a:lnTo>
                      <a:lnTo>
                        <a:pt x="334"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40" name="íṡľíḍè-Freeform 39">
                  <a:extLst>
                    <a:ext uri="{FF2B5EF4-FFF2-40B4-BE49-F238E27FC236}">
                      <a16:creationId xmlns:a16="http://schemas.microsoft.com/office/drawing/2014/main" id="{7B771328-089E-47A8-9A34-398827C7044B}"/>
                    </a:ext>
                  </a:extLst>
                </p:cNvPr>
                <p:cNvSpPr>
                  <a:spLocks/>
                </p:cNvSpPr>
                <p:nvPr/>
              </p:nvSpPr>
              <p:spPr bwMode="auto">
                <a:xfrm>
                  <a:off x="13573125" y="682625"/>
                  <a:ext cx="530225" cy="266700"/>
                </a:xfrm>
                <a:custGeom>
                  <a:avLst/>
                  <a:gdLst>
                    <a:gd name="T0" fmla="*/ 668 w 1335"/>
                    <a:gd name="T1" fmla="*/ 0 h 668"/>
                    <a:gd name="T2" fmla="*/ 728 w 1335"/>
                    <a:gd name="T3" fmla="*/ 2 h 668"/>
                    <a:gd name="T4" fmla="*/ 787 w 1335"/>
                    <a:gd name="T5" fmla="*/ 9 h 668"/>
                    <a:gd name="T6" fmla="*/ 843 w 1335"/>
                    <a:gd name="T7" fmla="*/ 21 h 668"/>
                    <a:gd name="T8" fmla="*/ 898 w 1335"/>
                    <a:gd name="T9" fmla="*/ 38 h 668"/>
                    <a:gd name="T10" fmla="*/ 951 w 1335"/>
                    <a:gd name="T11" fmla="*/ 60 h 668"/>
                    <a:gd name="T12" fmla="*/ 1001 w 1335"/>
                    <a:gd name="T13" fmla="*/ 86 h 668"/>
                    <a:gd name="T14" fmla="*/ 1050 w 1335"/>
                    <a:gd name="T15" fmla="*/ 118 h 668"/>
                    <a:gd name="T16" fmla="*/ 1095 w 1335"/>
                    <a:gd name="T17" fmla="*/ 154 h 668"/>
                    <a:gd name="T18" fmla="*/ 1140 w 1335"/>
                    <a:gd name="T19" fmla="*/ 194 h 668"/>
                    <a:gd name="T20" fmla="*/ 1181 w 1335"/>
                    <a:gd name="T21" fmla="*/ 239 h 668"/>
                    <a:gd name="T22" fmla="*/ 1217 w 1335"/>
                    <a:gd name="T23" fmla="*/ 285 h 668"/>
                    <a:gd name="T24" fmla="*/ 1248 w 1335"/>
                    <a:gd name="T25" fmla="*/ 334 h 668"/>
                    <a:gd name="T26" fmla="*/ 1275 w 1335"/>
                    <a:gd name="T27" fmla="*/ 385 h 668"/>
                    <a:gd name="T28" fmla="*/ 1296 w 1335"/>
                    <a:gd name="T29" fmla="*/ 437 h 668"/>
                    <a:gd name="T30" fmla="*/ 1313 w 1335"/>
                    <a:gd name="T31" fmla="*/ 493 h 668"/>
                    <a:gd name="T32" fmla="*/ 1326 w 1335"/>
                    <a:gd name="T33" fmla="*/ 549 h 668"/>
                    <a:gd name="T34" fmla="*/ 1333 w 1335"/>
                    <a:gd name="T35" fmla="*/ 608 h 668"/>
                    <a:gd name="T36" fmla="*/ 1335 w 1335"/>
                    <a:gd name="T37" fmla="*/ 668 h 668"/>
                    <a:gd name="T38" fmla="*/ 0 w 1335"/>
                    <a:gd name="T39" fmla="*/ 668 h 668"/>
                    <a:gd name="T40" fmla="*/ 3 w 1335"/>
                    <a:gd name="T41" fmla="*/ 608 h 668"/>
                    <a:gd name="T42" fmla="*/ 10 w 1335"/>
                    <a:gd name="T43" fmla="*/ 549 h 668"/>
                    <a:gd name="T44" fmla="*/ 22 w 1335"/>
                    <a:gd name="T45" fmla="*/ 493 h 668"/>
                    <a:gd name="T46" fmla="*/ 39 w 1335"/>
                    <a:gd name="T47" fmla="*/ 437 h 668"/>
                    <a:gd name="T48" fmla="*/ 60 w 1335"/>
                    <a:gd name="T49" fmla="*/ 385 h 668"/>
                    <a:gd name="T50" fmla="*/ 86 w 1335"/>
                    <a:gd name="T51" fmla="*/ 334 h 668"/>
                    <a:gd name="T52" fmla="*/ 118 w 1335"/>
                    <a:gd name="T53" fmla="*/ 285 h 668"/>
                    <a:gd name="T54" fmla="*/ 155 w 1335"/>
                    <a:gd name="T55" fmla="*/ 239 h 668"/>
                    <a:gd name="T56" fmla="*/ 195 w 1335"/>
                    <a:gd name="T57" fmla="*/ 194 h 668"/>
                    <a:gd name="T58" fmla="*/ 239 w 1335"/>
                    <a:gd name="T59" fmla="*/ 154 h 668"/>
                    <a:gd name="T60" fmla="*/ 286 w 1335"/>
                    <a:gd name="T61" fmla="*/ 118 h 668"/>
                    <a:gd name="T62" fmla="*/ 335 w 1335"/>
                    <a:gd name="T63" fmla="*/ 86 h 668"/>
                    <a:gd name="T64" fmla="*/ 385 w 1335"/>
                    <a:gd name="T65" fmla="*/ 60 h 668"/>
                    <a:gd name="T66" fmla="*/ 438 w 1335"/>
                    <a:gd name="T67" fmla="*/ 38 h 668"/>
                    <a:gd name="T68" fmla="*/ 492 w 1335"/>
                    <a:gd name="T69" fmla="*/ 21 h 668"/>
                    <a:gd name="T70" fmla="*/ 549 w 1335"/>
                    <a:gd name="T71" fmla="*/ 9 h 668"/>
                    <a:gd name="T72" fmla="*/ 607 w 1335"/>
                    <a:gd name="T73" fmla="*/ 2 h 668"/>
                    <a:gd name="T74" fmla="*/ 668 w 1335"/>
                    <a:gd name="T75" fmla="*/ 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5" h="668">
                      <a:moveTo>
                        <a:pt x="668" y="0"/>
                      </a:moveTo>
                      <a:lnTo>
                        <a:pt x="728" y="2"/>
                      </a:lnTo>
                      <a:lnTo>
                        <a:pt x="787" y="9"/>
                      </a:lnTo>
                      <a:lnTo>
                        <a:pt x="843" y="21"/>
                      </a:lnTo>
                      <a:lnTo>
                        <a:pt x="898" y="38"/>
                      </a:lnTo>
                      <a:lnTo>
                        <a:pt x="951" y="60"/>
                      </a:lnTo>
                      <a:lnTo>
                        <a:pt x="1001" y="86"/>
                      </a:lnTo>
                      <a:lnTo>
                        <a:pt x="1050" y="118"/>
                      </a:lnTo>
                      <a:lnTo>
                        <a:pt x="1095" y="154"/>
                      </a:lnTo>
                      <a:lnTo>
                        <a:pt x="1140" y="194"/>
                      </a:lnTo>
                      <a:lnTo>
                        <a:pt x="1181" y="239"/>
                      </a:lnTo>
                      <a:lnTo>
                        <a:pt x="1217" y="285"/>
                      </a:lnTo>
                      <a:lnTo>
                        <a:pt x="1248" y="334"/>
                      </a:lnTo>
                      <a:lnTo>
                        <a:pt x="1275" y="385"/>
                      </a:lnTo>
                      <a:lnTo>
                        <a:pt x="1296" y="437"/>
                      </a:lnTo>
                      <a:lnTo>
                        <a:pt x="1313" y="493"/>
                      </a:lnTo>
                      <a:lnTo>
                        <a:pt x="1326" y="549"/>
                      </a:lnTo>
                      <a:lnTo>
                        <a:pt x="1333" y="608"/>
                      </a:lnTo>
                      <a:lnTo>
                        <a:pt x="1335" y="668"/>
                      </a:lnTo>
                      <a:lnTo>
                        <a:pt x="0" y="668"/>
                      </a:lnTo>
                      <a:lnTo>
                        <a:pt x="3" y="608"/>
                      </a:lnTo>
                      <a:lnTo>
                        <a:pt x="10" y="549"/>
                      </a:lnTo>
                      <a:lnTo>
                        <a:pt x="22" y="493"/>
                      </a:lnTo>
                      <a:lnTo>
                        <a:pt x="39" y="437"/>
                      </a:lnTo>
                      <a:lnTo>
                        <a:pt x="60" y="385"/>
                      </a:lnTo>
                      <a:lnTo>
                        <a:pt x="86" y="334"/>
                      </a:lnTo>
                      <a:lnTo>
                        <a:pt x="118" y="285"/>
                      </a:lnTo>
                      <a:lnTo>
                        <a:pt x="155" y="239"/>
                      </a:lnTo>
                      <a:lnTo>
                        <a:pt x="195" y="194"/>
                      </a:lnTo>
                      <a:lnTo>
                        <a:pt x="239" y="154"/>
                      </a:lnTo>
                      <a:lnTo>
                        <a:pt x="286" y="118"/>
                      </a:lnTo>
                      <a:lnTo>
                        <a:pt x="335" y="86"/>
                      </a:lnTo>
                      <a:lnTo>
                        <a:pt x="385" y="60"/>
                      </a:lnTo>
                      <a:lnTo>
                        <a:pt x="438" y="38"/>
                      </a:lnTo>
                      <a:lnTo>
                        <a:pt x="492" y="21"/>
                      </a:lnTo>
                      <a:lnTo>
                        <a:pt x="549" y="9"/>
                      </a:lnTo>
                      <a:lnTo>
                        <a:pt x="607" y="2"/>
                      </a:lnTo>
                      <a:lnTo>
                        <a:pt x="668"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grpSp>
          <p:sp>
            <p:nvSpPr>
              <p:cNvPr id="23" name="íṡľíḍè-Freeform 22">
                <a:extLst>
                  <a:ext uri="{FF2B5EF4-FFF2-40B4-BE49-F238E27FC236}">
                    <a16:creationId xmlns:a16="http://schemas.microsoft.com/office/drawing/2014/main" id="{9F3A6CFD-CEB2-4C06-A1C8-A0B75B2C94D4}"/>
                  </a:ext>
                </a:extLst>
              </p:cNvPr>
              <p:cNvSpPr>
                <a:spLocks/>
              </p:cNvSpPr>
              <p:nvPr/>
            </p:nvSpPr>
            <p:spPr bwMode="auto">
              <a:xfrm>
                <a:off x="2786231" y="2527725"/>
                <a:ext cx="1037201" cy="990716"/>
              </a:xfrm>
              <a:custGeom>
                <a:avLst/>
                <a:gdLst>
                  <a:gd name="T0" fmla="*/ 252 w 728"/>
                  <a:gd name="T1" fmla="*/ 694 h 695"/>
                  <a:gd name="T2" fmla="*/ 247 w 728"/>
                  <a:gd name="T3" fmla="*/ 694 h 695"/>
                  <a:gd name="T4" fmla="*/ 0 w 728"/>
                  <a:gd name="T5" fmla="*/ 694 h 695"/>
                  <a:gd name="T6" fmla="*/ 0 w 728"/>
                  <a:gd name="T7" fmla="*/ 459 h 695"/>
                  <a:gd name="T8" fmla="*/ 0 w 728"/>
                  <a:gd name="T9" fmla="*/ 455 h 695"/>
                  <a:gd name="T10" fmla="*/ 0 w 728"/>
                  <a:gd name="T11" fmla="*/ 455 h 695"/>
                  <a:gd name="T12" fmla="*/ 20 w 728"/>
                  <a:gd name="T13" fmla="*/ 431 h 695"/>
                  <a:gd name="T14" fmla="*/ 33 w 728"/>
                  <a:gd name="T15" fmla="*/ 434 h 695"/>
                  <a:gd name="T16" fmla="*/ 110 w 728"/>
                  <a:gd name="T17" fmla="*/ 457 h 695"/>
                  <a:gd name="T18" fmla="*/ 206 w 728"/>
                  <a:gd name="T19" fmla="*/ 357 h 695"/>
                  <a:gd name="T20" fmla="*/ 110 w 728"/>
                  <a:gd name="T21" fmla="*/ 256 h 695"/>
                  <a:gd name="T22" fmla="*/ 33 w 728"/>
                  <a:gd name="T23" fmla="*/ 279 h 695"/>
                  <a:gd name="T24" fmla="*/ 20 w 728"/>
                  <a:gd name="T25" fmla="*/ 283 h 695"/>
                  <a:gd name="T26" fmla="*/ 1 w 728"/>
                  <a:gd name="T27" fmla="*/ 260 h 695"/>
                  <a:gd name="T28" fmla="*/ 0 w 728"/>
                  <a:gd name="T29" fmla="*/ 259 h 695"/>
                  <a:gd name="T30" fmla="*/ 0 w 728"/>
                  <a:gd name="T31" fmla="*/ 259 h 695"/>
                  <a:gd name="T32" fmla="*/ 0 w 728"/>
                  <a:gd name="T33" fmla="*/ 255 h 695"/>
                  <a:gd name="T34" fmla="*/ 0 w 728"/>
                  <a:gd name="T35" fmla="*/ 1 h 695"/>
                  <a:gd name="T36" fmla="*/ 33 w 728"/>
                  <a:gd name="T37" fmla="*/ 1 h 695"/>
                  <a:gd name="T38" fmla="*/ 253 w 728"/>
                  <a:gd name="T39" fmla="*/ 1 h 695"/>
                  <a:gd name="T40" fmla="*/ 254 w 728"/>
                  <a:gd name="T41" fmla="*/ 1 h 695"/>
                  <a:gd name="T42" fmla="*/ 254 w 728"/>
                  <a:gd name="T43" fmla="*/ 1 h 695"/>
                  <a:gd name="T44" fmla="*/ 463 w 728"/>
                  <a:gd name="T45" fmla="*/ 1 h 695"/>
                  <a:gd name="T46" fmla="*/ 589 w 728"/>
                  <a:gd name="T47" fmla="*/ 1 h 695"/>
                  <a:gd name="T48" fmla="*/ 589 w 728"/>
                  <a:gd name="T49" fmla="*/ 0 h 695"/>
                  <a:gd name="T50" fmla="*/ 685 w 728"/>
                  <a:gd name="T51" fmla="*/ 0 h 695"/>
                  <a:gd name="T52" fmla="*/ 728 w 728"/>
                  <a:gd name="T53" fmla="*/ 0 h 695"/>
                  <a:gd name="T54" fmla="*/ 728 w 728"/>
                  <a:gd name="T55" fmla="*/ 255 h 695"/>
                  <a:gd name="T56" fmla="*/ 728 w 728"/>
                  <a:gd name="T57" fmla="*/ 260 h 695"/>
                  <a:gd name="T58" fmla="*/ 709 w 728"/>
                  <a:gd name="T59" fmla="*/ 282 h 695"/>
                  <a:gd name="T60" fmla="*/ 695 w 728"/>
                  <a:gd name="T61" fmla="*/ 279 h 695"/>
                  <a:gd name="T62" fmla="*/ 619 w 728"/>
                  <a:gd name="T63" fmla="*/ 256 h 695"/>
                  <a:gd name="T64" fmla="*/ 523 w 728"/>
                  <a:gd name="T65" fmla="*/ 356 h 695"/>
                  <a:gd name="T66" fmla="*/ 619 w 728"/>
                  <a:gd name="T67" fmla="*/ 457 h 695"/>
                  <a:gd name="T68" fmla="*/ 695 w 728"/>
                  <a:gd name="T69" fmla="*/ 434 h 695"/>
                  <a:gd name="T70" fmla="*/ 709 w 728"/>
                  <a:gd name="T71" fmla="*/ 431 h 695"/>
                  <a:gd name="T72" fmla="*/ 728 w 728"/>
                  <a:gd name="T73" fmla="*/ 454 h 695"/>
                  <a:gd name="T74" fmla="*/ 728 w 728"/>
                  <a:gd name="T75" fmla="*/ 459 h 695"/>
                  <a:gd name="T76" fmla="*/ 728 w 728"/>
                  <a:gd name="T77" fmla="*/ 694 h 695"/>
                  <a:gd name="T78" fmla="*/ 679 w 728"/>
                  <a:gd name="T79" fmla="*/ 694 h 695"/>
                  <a:gd name="T80" fmla="*/ 679 w 728"/>
                  <a:gd name="T81" fmla="*/ 694 h 695"/>
                  <a:gd name="T82" fmla="*/ 461 w 728"/>
                  <a:gd name="T83" fmla="*/ 694 h 695"/>
                  <a:gd name="T84" fmla="*/ 454 w 728"/>
                  <a:gd name="T85" fmla="*/ 694 h 695"/>
                  <a:gd name="T86" fmla="*/ 454 w 728"/>
                  <a:gd name="T87" fmla="*/ 694 h 695"/>
                  <a:gd name="T88" fmla="*/ 434 w 728"/>
                  <a:gd name="T89" fmla="*/ 684 h 695"/>
                  <a:gd name="T90" fmla="*/ 436 w 728"/>
                  <a:gd name="T91" fmla="*/ 663 h 695"/>
                  <a:gd name="T92" fmla="*/ 461 w 728"/>
                  <a:gd name="T93" fmla="*/ 590 h 695"/>
                  <a:gd name="T94" fmla="*/ 355 w 728"/>
                  <a:gd name="T95" fmla="*/ 499 h 695"/>
                  <a:gd name="T96" fmla="*/ 249 w 728"/>
                  <a:gd name="T97" fmla="*/ 590 h 695"/>
                  <a:gd name="T98" fmla="*/ 274 w 728"/>
                  <a:gd name="T99" fmla="*/ 663 h 695"/>
                  <a:gd name="T100" fmla="*/ 275 w 728"/>
                  <a:gd name="T101" fmla="*/ 684 h 695"/>
                  <a:gd name="T102" fmla="*/ 254 w 728"/>
                  <a:gd name="T103" fmla="*/ 695 h 695"/>
                  <a:gd name="T104" fmla="*/ 252 w 728"/>
                  <a:gd name="T105" fmla="*/ 694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8" h="695">
                    <a:moveTo>
                      <a:pt x="252" y="694"/>
                    </a:moveTo>
                    <a:cubicBezTo>
                      <a:pt x="247" y="694"/>
                      <a:pt x="247" y="694"/>
                      <a:pt x="247" y="694"/>
                    </a:cubicBezTo>
                    <a:cubicBezTo>
                      <a:pt x="0" y="694"/>
                      <a:pt x="0" y="694"/>
                      <a:pt x="0" y="694"/>
                    </a:cubicBezTo>
                    <a:cubicBezTo>
                      <a:pt x="0" y="459"/>
                      <a:pt x="0" y="459"/>
                      <a:pt x="0" y="459"/>
                    </a:cubicBezTo>
                    <a:cubicBezTo>
                      <a:pt x="0" y="455"/>
                      <a:pt x="0" y="455"/>
                      <a:pt x="0" y="455"/>
                    </a:cubicBezTo>
                    <a:cubicBezTo>
                      <a:pt x="0" y="455"/>
                      <a:pt x="0" y="455"/>
                      <a:pt x="0" y="455"/>
                    </a:cubicBezTo>
                    <a:cubicBezTo>
                      <a:pt x="1" y="449"/>
                      <a:pt x="4" y="431"/>
                      <a:pt x="20" y="431"/>
                    </a:cubicBezTo>
                    <a:cubicBezTo>
                      <a:pt x="24" y="431"/>
                      <a:pt x="28" y="432"/>
                      <a:pt x="33" y="434"/>
                    </a:cubicBezTo>
                    <a:cubicBezTo>
                      <a:pt x="38" y="436"/>
                      <a:pt x="84" y="457"/>
                      <a:pt x="110" y="457"/>
                    </a:cubicBezTo>
                    <a:cubicBezTo>
                      <a:pt x="163" y="457"/>
                      <a:pt x="206" y="412"/>
                      <a:pt x="206" y="357"/>
                    </a:cubicBezTo>
                    <a:cubicBezTo>
                      <a:pt x="206" y="301"/>
                      <a:pt x="163" y="256"/>
                      <a:pt x="110" y="256"/>
                    </a:cubicBezTo>
                    <a:cubicBezTo>
                      <a:pt x="84" y="256"/>
                      <a:pt x="38" y="277"/>
                      <a:pt x="33" y="279"/>
                    </a:cubicBezTo>
                    <a:cubicBezTo>
                      <a:pt x="28" y="281"/>
                      <a:pt x="24" y="283"/>
                      <a:pt x="20" y="283"/>
                    </a:cubicBezTo>
                    <a:cubicBezTo>
                      <a:pt x="5" y="283"/>
                      <a:pt x="1" y="267"/>
                      <a:pt x="1" y="260"/>
                    </a:cubicBezTo>
                    <a:cubicBezTo>
                      <a:pt x="0" y="259"/>
                      <a:pt x="0" y="259"/>
                      <a:pt x="0" y="259"/>
                    </a:cubicBezTo>
                    <a:cubicBezTo>
                      <a:pt x="0" y="259"/>
                      <a:pt x="0" y="259"/>
                      <a:pt x="0" y="259"/>
                    </a:cubicBezTo>
                    <a:cubicBezTo>
                      <a:pt x="0" y="258"/>
                      <a:pt x="0" y="255"/>
                      <a:pt x="0" y="255"/>
                    </a:cubicBezTo>
                    <a:cubicBezTo>
                      <a:pt x="0" y="1"/>
                      <a:pt x="0" y="1"/>
                      <a:pt x="0" y="1"/>
                    </a:cubicBezTo>
                    <a:cubicBezTo>
                      <a:pt x="33" y="1"/>
                      <a:pt x="33" y="1"/>
                      <a:pt x="33" y="1"/>
                    </a:cubicBezTo>
                    <a:cubicBezTo>
                      <a:pt x="253" y="1"/>
                      <a:pt x="253" y="1"/>
                      <a:pt x="253" y="1"/>
                    </a:cubicBezTo>
                    <a:cubicBezTo>
                      <a:pt x="254" y="1"/>
                      <a:pt x="254" y="1"/>
                      <a:pt x="254" y="1"/>
                    </a:cubicBezTo>
                    <a:cubicBezTo>
                      <a:pt x="254" y="1"/>
                      <a:pt x="254" y="1"/>
                      <a:pt x="254" y="1"/>
                    </a:cubicBezTo>
                    <a:cubicBezTo>
                      <a:pt x="463" y="1"/>
                      <a:pt x="463" y="1"/>
                      <a:pt x="463" y="1"/>
                    </a:cubicBezTo>
                    <a:cubicBezTo>
                      <a:pt x="589" y="1"/>
                      <a:pt x="589" y="1"/>
                      <a:pt x="589" y="1"/>
                    </a:cubicBezTo>
                    <a:cubicBezTo>
                      <a:pt x="589" y="0"/>
                      <a:pt x="589" y="0"/>
                      <a:pt x="589" y="0"/>
                    </a:cubicBezTo>
                    <a:cubicBezTo>
                      <a:pt x="685" y="0"/>
                      <a:pt x="685" y="0"/>
                      <a:pt x="685" y="0"/>
                    </a:cubicBezTo>
                    <a:cubicBezTo>
                      <a:pt x="688" y="0"/>
                      <a:pt x="712" y="0"/>
                      <a:pt x="728" y="0"/>
                    </a:cubicBezTo>
                    <a:cubicBezTo>
                      <a:pt x="728" y="255"/>
                      <a:pt x="728" y="255"/>
                      <a:pt x="728" y="255"/>
                    </a:cubicBezTo>
                    <a:cubicBezTo>
                      <a:pt x="728" y="257"/>
                      <a:pt x="728" y="259"/>
                      <a:pt x="728" y="260"/>
                    </a:cubicBezTo>
                    <a:cubicBezTo>
                      <a:pt x="727" y="266"/>
                      <a:pt x="724" y="282"/>
                      <a:pt x="709" y="282"/>
                    </a:cubicBezTo>
                    <a:cubicBezTo>
                      <a:pt x="705" y="282"/>
                      <a:pt x="700" y="281"/>
                      <a:pt x="695" y="279"/>
                    </a:cubicBezTo>
                    <a:cubicBezTo>
                      <a:pt x="690" y="277"/>
                      <a:pt x="645" y="256"/>
                      <a:pt x="619" y="256"/>
                    </a:cubicBezTo>
                    <a:cubicBezTo>
                      <a:pt x="566" y="256"/>
                      <a:pt x="523" y="301"/>
                      <a:pt x="523" y="356"/>
                    </a:cubicBezTo>
                    <a:cubicBezTo>
                      <a:pt x="523" y="412"/>
                      <a:pt x="566" y="457"/>
                      <a:pt x="619" y="457"/>
                    </a:cubicBezTo>
                    <a:cubicBezTo>
                      <a:pt x="645" y="457"/>
                      <a:pt x="690" y="436"/>
                      <a:pt x="695" y="434"/>
                    </a:cubicBezTo>
                    <a:cubicBezTo>
                      <a:pt x="700" y="432"/>
                      <a:pt x="705" y="431"/>
                      <a:pt x="709" y="431"/>
                    </a:cubicBezTo>
                    <a:cubicBezTo>
                      <a:pt x="724" y="431"/>
                      <a:pt x="728" y="447"/>
                      <a:pt x="728" y="454"/>
                    </a:cubicBezTo>
                    <a:cubicBezTo>
                      <a:pt x="728" y="459"/>
                      <a:pt x="728" y="459"/>
                      <a:pt x="728" y="459"/>
                    </a:cubicBezTo>
                    <a:cubicBezTo>
                      <a:pt x="728" y="694"/>
                      <a:pt x="728" y="694"/>
                      <a:pt x="728" y="694"/>
                    </a:cubicBezTo>
                    <a:cubicBezTo>
                      <a:pt x="679" y="694"/>
                      <a:pt x="679" y="694"/>
                      <a:pt x="679" y="694"/>
                    </a:cubicBezTo>
                    <a:cubicBezTo>
                      <a:pt x="679" y="694"/>
                      <a:pt x="679" y="694"/>
                      <a:pt x="679" y="694"/>
                    </a:cubicBezTo>
                    <a:cubicBezTo>
                      <a:pt x="461" y="694"/>
                      <a:pt x="461" y="694"/>
                      <a:pt x="461" y="694"/>
                    </a:cubicBezTo>
                    <a:cubicBezTo>
                      <a:pt x="458" y="694"/>
                      <a:pt x="455" y="694"/>
                      <a:pt x="454" y="694"/>
                    </a:cubicBezTo>
                    <a:cubicBezTo>
                      <a:pt x="454" y="694"/>
                      <a:pt x="454" y="694"/>
                      <a:pt x="454" y="694"/>
                    </a:cubicBezTo>
                    <a:cubicBezTo>
                      <a:pt x="445" y="693"/>
                      <a:pt x="438" y="689"/>
                      <a:pt x="434" y="684"/>
                    </a:cubicBezTo>
                    <a:cubicBezTo>
                      <a:pt x="431" y="677"/>
                      <a:pt x="433" y="669"/>
                      <a:pt x="436" y="663"/>
                    </a:cubicBezTo>
                    <a:cubicBezTo>
                      <a:pt x="439" y="659"/>
                      <a:pt x="461" y="615"/>
                      <a:pt x="461" y="590"/>
                    </a:cubicBezTo>
                    <a:cubicBezTo>
                      <a:pt x="461" y="540"/>
                      <a:pt x="413" y="499"/>
                      <a:pt x="355" y="499"/>
                    </a:cubicBezTo>
                    <a:cubicBezTo>
                      <a:pt x="296" y="499"/>
                      <a:pt x="249" y="540"/>
                      <a:pt x="249" y="590"/>
                    </a:cubicBezTo>
                    <a:cubicBezTo>
                      <a:pt x="249" y="615"/>
                      <a:pt x="271" y="659"/>
                      <a:pt x="274" y="663"/>
                    </a:cubicBezTo>
                    <a:cubicBezTo>
                      <a:pt x="278" y="671"/>
                      <a:pt x="278" y="679"/>
                      <a:pt x="275" y="684"/>
                    </a:cubicBezTo>
                    <a:cubicBezTo>
                      <a:pt x="272" y="690"/>
                      <a:pt x="264" y="693"/>
                      <a:pt x="254" y="695"/>
                    </a:cubicBezTo>
                    <a:cubicBezTo>
                      <a:pt x="253" y="694"/>
                      <a:pt x="252" y="694"/>
                      <a:pt x="252" y="694"/>
                    </a:cubicBezTo>
                    <a:close/>
                  </a:path>
                </a:pathLst>
              </a:custGeom>
              <a:solidFill>
                <a:schemeClr val="accent2"/>
              </a:solidFill>
              <a:ln>
                <a:noFill/>
              </a:ln>
            </p:spPr>
            <p:txBody>
              <a:bodyPr anchor="ctr"/>
              <a:lstStyle/>
              <a:p>
                <a:pPr algn="ctr" defTabSz="609585"/>
                <a:endParaRPr sz="2400">
                  <a:solidFill>
                    <a:prstClr val="black"/>
                  </a:solidFill>
                  <a:latin typeface="微软雅黑"/>
                  <a:ea typeface="微软雅黑"/>
                </a:endParaRPr>
              </a:p>
            </p:txBody>
          </p:sp>
          <p:grpSp>
            <p:nvGrpSpPr>
              <p:cNvPr id="24" name="组合 23">
                <a:extLst>
                  <a:ext uri="{FF2B5EF4-FFF2-40B4-BE49-F238E27FC236}">
                    <a16:creationId xmlns:a16="http://schemas.microsoft.com/office/drawing/2014/main" id="{FD7A2718-8653-41A4-B556-92D3D96AB847}"/>
                  </a:ext>
                </a:extLst>
              </p:cNvPr>
              <p:cNvGrpSpPr/>
              <p:nvPr/>
            </p:nvGrpSpPr>
            <p:grpSpPr>
              <a:xfrm>
                <a:off x="3207571" y="2804137"/>
                <a:ext cx="189494" cy="227707"/>
                <a:chOff x="3786188" y="2206625"/>
                <a:chExt cx="1149350" cy="1381126"/>
              </a:xfrm>
              <a:solidFill>
                <a:schemeClr val="bg1"/>
              </a:solidFill>
            </p:grpSpPr>
            <p:sp>
              <p:nvSpPr>
                <p:cNvPr id="37" name="íṡľíḍè-Freeform 36">
                  <a:extLst>
                    <a:ext uri="{FF2B5EF4-FFF2-40B4-BE49-F238E27FC236}">
                      <a16:creationId xmlns:a16="http://schemas.microsoft.com/office/drawing/2014/main" id="{3FB536E1-DDB4-4A79-B5EC-9CA75A280963}"/>
                    </a:ext>
                  </a:extLst>
                </p:cNvPr>
                <p:cNvSpPr>
                  <a:spLocks/>
                </p:cNvSpPr>
                <p:nvPr/>
              </p:nvSpPr>
              <p:spPr bwMode="auto">
                <a:xfrm>
                  <a:off x="3786188" y="2519363"/>
                  <a:ext cx="1149350" cy="1068388"/>
                </a:xfrm>
                <a:custGeom>
                  <a:avLst/>
                  <a:gdLst>
                    <a:gd name="T0" fmla="*/ 2275 w 2898"/>
                    <a:gd name="T1" fmla="*/ 12 h 2693"/>
                    <a:gd name="T2" fmla="*/ 2466 w 2898"/>
                    <a:gd name="T3" fmla="*/ 69 h 2693"/>
                    <a:gd name="T4" fmla="*/ 2635 w 2898"/>
                    <a:gd name="T5" fmla="*/ 177 h 2693"/>
                    <a:gd name="T6" fmla="*/ 2798 w 2898"/>
                    <a:gd name="T7" fmla="*/ 345 h 2693"/>
                    <a:gd name="T8" fmla="*/ 2656 w 2898"/>
                    <a:gd name="T9" fmla="*/ 477 h 2693"/>
                    <a:gd name="T10" fmla="*/ 2560 w 2898"/>
                    <a:gd name="T11" fmla="*/ 592 h 2693"/>
                    <a:gd name="T12" fmla="*/ 2469 w 2898"/>
                    <a:gd name="T13" fmla="*/ 767 h 2693"/>
                    <a:gd name="T14" fmla="*/ 2429 w 2898"/>
                    <a:gd name="T15" fmla="*/ 958 h 2693"/>
                    <a:gd name="T16" fmla="*/ 2437 w 2898"/>
                    <a:gd name="T17" fmla="*/ 1168 h 2693"/>
                    <a:gd name="T18" fmla="*/ 2499 w 2898"/>
                    <a:gd name="T19" fmla="*/ 1368 h 2693"/>
                    <a:gd name="T20" fmla="*/ 2610 w 2898"/>
                    <a:gd name="T21" fmla="*/ 1547 h 2693"/>
                    <a:gd name="T22" fmla="*/ 2747 w 2898"/>
                    <a:gd name="T23" fmla="*/ 1678 h 2693"/>
                    <a:gd name="T24" fmla="*/ 2898 w 2898"/>
                    <a:gd name="T25" fmla="*/ 1754 h 2693"/>
                    <a:gd name="T26" fmla="*/ 2767 w 2898"/>
                    <a:gd name="T27" fmla="*/ 2068 h 2693"/>
                    <a:gd name="T28" fmla="*/ 2588 w 2898"/>
                    <a:gd name="T29" fmla="*/ 2355 h 2693"/>
                    <a:gd name="T30" fmla="*/ 2427 w 2898"/>
                    <a:gd name="T31" fmla="*/ 2539 h 2693"/>
                    <a:gd name="T32" fmla="*/ 2267 w 2898"/>
                    <a:gd name="T33" fmla="*/ 2650 h 2693"/>
                    <a:gd name="T34" fmla="*/ 2107 w 2898"/>
                    <a:gd name="T35" fmla="*/ 2687 h 2693"/>
                    <a:gd name="T36" fmla="*/ 2004 w 2898"/>
                    <a:gd name="T37" fmla="*/ 2675 h 2693"/>
                    <a:gd name="T38" fmla="*/ 1868 w 2898"/>
                    <a:gd name="T39" fmla="*/ 2637 h 2693"/>
                    <a:gd name="T40" fmla="*/ 1701 w 2898"/>
                    <a:gd name="T41" fmla="*/ 2583 h 2693"/>
                    <a:gd name="T42" fmla="*/ 1548 w 2898"/>
                    <a:gd name="T43" fmla="*/ 2555 h 2693"/>
                    <a:gd name="T44" fmla="*/ 1413 w 2898"/>
                    <a:gd name="T45" fmla="*/ 2560 h 2693"/>
                    <a:gd name="T46" fmla="*/ 1262 w 2898"/>
                    <a:gd name="T47" fmla="*/ 2601 h 2693"/>
                    <a:gd name="T48" fmla="*/ 1101 w 2898"/>
                    <a:gd name="T49" fmla="*/ 2661 h 2693"/>
                    <a:gd name="T50" fmla="*/ 969 w 2898"/>
                    <a:gd name="T51" fmla="*/ 2691 h 2693"/>
                    <a:gd name="T52" fmla="*/ 827 w 2898"/>
                    <a:gd name="T53" fmla="*/ 2678 h 2693"/>
                    <a:gd name="T54" fmla="*/ 669 w 2898"/>
                    <a:gd name="T55" fmla="*/ 2599 h 2693"/>
                    <a:gd name="T56" fmla="*/ 513 w 2898"/>
                    <a:gd name="T57" fmla="*/ 2452 h 2693"/>
                    <a:gd name="T58" fmla="*/ 357 w 2898"/>
                    <a:gd name="T59" fmla="*/ 2237 h 2693"/>
                    <a:gd name="T60" fmla="*/ 196 w 2898"/>
                    <a:gd name="T61" fmla="*/ 1935 h 2693"/>
                    <a:gd name="T62" fmla="*/ 77 w 2898"/>
                    <a:gd name="T63" fmla="*/ 1615 h 2693"/>
                    <a:gd name="T64" fmla="*/ 13 w 2898"/>
                    <a:gd name="T65" fmla="*/ 1304 h 2693"/>
                    <a:gd name="T66" fmla="*/ 2 w 2898"/>
                    <a:gd name="T67" fmla="*/ 1006 h 2693"/>
                    <a:gd name="T68" fmla="*/ 37 w 2898"/>
                    <a:gd name="T69" fmla="*/ 746 h 2693"/>
                    <a:gd name="T70" fmla="*/ 115 w 2898"/>
                    <a:gd name="T71" fmla="*/ 516 h 2693"/>
                    <a:gd name="T72" fmla="*/ 235 w 2898"/>
                    <a:gd name="T73" fmla="*/ 318 h 2693"/>
                    <a:gd name="T74" fmla="*/ 386 w 2898"/>
                    <a:gd name="T75" fmla="*/ 165 h 2693"/>
                    <a:gd name="T76" fmla="*/ 560 w 2898"/>
                    <a:gd name="T77" fmla="*/ 65 h 2693"/>
                    <a:gd name="T78" fmla="*/ 755 w 2898"/>
                    <a:gd name="T79" fmla="*/ 20 h 2693"/>
                    <a:gd name="T80" fmla="*/ 933 w 2898"/>
                    <a:gd name="T81" fmla="*/ 24 h 2693"/>
                    <a:gd name="T82" fmla="*/ 1123 w 2898"/>
                    <a:gd name="T83" fmla="*/ 61 h 2693"/>
                    <a:gd name="T84" fmla="*/ 1305 w 2898"/>
                    <a:gd name="T85" fmla="*/ 111 h 2693"/>
                    <a:gd name="T86" fmla="*/ 1429 w 2898"/>
                    <a:gd name="T87" fmla="*/ 138 h 2693"/>
                    <a:gd name="T88" fmla="*/ 1509 w 2898"/>
                    <a:gd name="T89" fmla="*/ 141 h 2693"/>
                    <a:gd name="T90" fmla="*/ 1624 w 2898"/>
                    <a:gd name="T91" fmla="*/ 120 h 2693"/>
                    <a:gd name="T92" fmla="*/ 1779 w 2898"/>
                    <a:gd name="T93" fmla="*/ 72 h 2693"/>
                    <a:gd name="T94" fmla="*/ 1974 w 2898"/>
                    <a:gd name="T95" fmla="*/ 18 h 2693"/>
                    <a:gd name="T96" fmla="*/ 2138 w 2898"/>
                    <a:gd name="T97"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98" h="2693">
                      <a:moveTo>
                        <a:pt x="2138" y="0"/>
                      </a:moveTo>
                      <a:lnTo>
                        <a:pt x="2208" y="3"/>
                      </a:lnTo>
                      <a:lnTo>
                        <a:pt x="2275" y="12"/>
                      </a:lnTo>
                      <a:lnTo>
                        <a:pt x="2341" y="26"/>
                      </a:lnTo>
                      <a:lnTo>
                        <a:pt x="2404" y="45"/>
                      </a:lnTo>
                      <a:lnTo>
                        <a:pt x="2466" y="69"/>
                      </a:lnTo>
                      <a:lnTo>
                        <a:pt x="2524" y="100"/>
                      </a:lnTo>
                      <a:lnTo>
                        <a:pt x="2582" y="137"/>
                      </a:lnTo>
                      <a:lnTo>
                        <a:pt x="2635" y="177"/>
                      </a:lnTo>
                      <a:lnTo>
                        <a:pt x="2689" y="227"/>
                      </a:lnTo>
                      <a:lnTo>
                        <a:pt x="2743" y="282"/>
                      </a:lnTo>
                      <a:lnTo>
                        <a:pt x="2798" y="345"/>
                      </a:lnTo>
                      <a:lnTo>
                        <a:pt x="2746" y="391"/>
                      </a:lnTo>
                      <a:lnTo>
                        <a:pt x="2699" y="435"/>
                      </a:lnTo>
                      <a:lnTo>
                        <a:pt x="2656" y="477"/>
                      </a:lnTo>
                      <a:lnTo>
                        <a:pt x="2619" y="517"/>
                      </a:lnTo>
                      <a:lnTo>
                        <a:pt x="2587" y="556"/>
                      </a:lnTo>
                      <a:lnTo>
                        <a:pt x="2560" y="592"/>
                      </a:lnTo>
                      <a:lnTo>
                        <a:pt x="2524" y="649"/>
                      </a:lnTo>
                      <a:lnTo>
                        <a:pt x="2494" y="708"/>
                      </a:lnTo>
                      <a:lnTo>
                        <a:pt x="2469" y="767"/>
                      </a:lnTo>
                      <a:lnTo>
                        <a:pt x="2450" y="830"/>
                      </a:lnTo>
                      <a:lnTo>
                        <a:pt x="2436" y="893"/>
                      </a:lnTo>
                      <a:lnTo>
                        <a:pt x="2429" y="958"/>
                      </a:lnTo>
                      <a:lnTo>
                        <a:pt x="2425" y="1025"/>
                      </a:lnTo>
                      <a:lnTo>
                        <a:pt x="2429" y="1098"/>
                      </a:lnTo>
                      <a:lnTo>
                        <a:pt x="2437" y="1168"/>
                      </a:lnTo>
                      <a:lnTo>
                        <a:pt x="2452" y="1237"/>
                      </a:lnTo>
                      <a:lnTo>
                        <a:pt x="2472" y="1304"/>
                      </a:lnTo>
                      <a:lnTo>
                        <a:pt x="2499" y="1368"/>
                      </a:lnTo>
                      <a:lnTo>
                        <a:pt x="2531" y="1430"/>
                      </a:lnTo>
                      <a:lnTo>
                        <a:pt x="2569" y="1491"/>
                      </a:lnTo>
                      <a:lnTo>
                        <a:pt x="2610" y="1547"/>
                      </a:lnTo>
                      <a:lnTo>
                        <a:pt x="2654" y="1597"/>
                      </a:lnTo>
                      <a:lnTo>
                        <a:pt x="2700" y="1641"/>
                      </a:lnTo>
                      <a:lnTo>
                        <a:pt x="2747" y="1678"/>
                      </a:lnTo>
                      <a:lnTo>
                        <a:pt x="2795" y="1709"/>
                      </a:lnTo>
                      <a:lnTo>
                        <a:pt x="2845" y="1735"/>
                      </a:lnTo>
                      <a:lnTo>
                        <a:pt x="2898" y="1754"/>
                      </a:lnTo>
                      <a:lnTo>
                        <a:pt x="2861" y="1859"/>
                      </a:lnTo>
                      <a:lnTo>
                        <a:pt x="2818" y="1964"/>
                      </a:lnTo>
                      <a:lnTo>
                        <a:pt x="2767" y="2068"/>
                      </a:lnTo>
                      <a:lnTo>
                        <a:pt x="2707" y="2172"/>
                      </a:lnTo>
                      <a:lnTo>
                        <a:pt x="2641" y="2277"/>
                      </a:lnTo>
                      <a:lnTo>
                        <a:pt x="2588" y="2355"/>
                      </a:lnTo>
                      <a:lnTo>
                        <a:pt x="2534" y="2425"/>
                      </a:lnTo>
                      <a:lnTo>
                        <a:pt x="2481" y="2486"/>
                      </a:lnTo>
                      <a:lnTo>
                        <a:pt x="2427" y="2539"/>
                      </a:lnTo>
                      <a:lnTo>
                        <a:pt x="2374" y="2584"/>
                      </a:lnTo>
                      <a:lnTo>
                        <a:pt x="2320" y="2621"/>
                      </a:lnTo>
                      <a:lnTo>
                        <a:pt x="2267" y="2650"/>
                      </a:lnTo>
                      <a:lnTo>
                        <a:pt x="2214" y="2670"/>
                      </a:lnTo>
                      <a:lnTo>
                        <a:pt x="2160" y="2682"/>
                      </a:lnTo>
                      <a:lnTo>
                        <a:pt x="2107" y="2687"/>
                      </a:lnTo>
                      <a:lnTo>
                        <a:pt x="2076" y="2685"/>
                      </a:lnTo>
                      <a:lnTo>
                        <a:pt x="2041" y="2681"/>
                      </a:lnTo>
                      <a:lnTo>
                        <a:pt x="2004" y="2675"/>
                      </a:lnTo>
                      <a:lnTo>
                        <a:pt x="1962" y="2665"/>
                      </a:lnTo>
                      <a:lnTo>
                        <a:pt x="1917" y="2652"/>
                      </a:lnTo>
                      <a:lnTo>
                        <a:pt x="1868" y="2637"/>
                      </a:lnTo>
                      <a:lnTo>
                        <a:pt x="1816" y="2620"/>
                      </a:lnTo>
                      <a:lnTo>
                        <a:pt x="1757" y="2599"/>
                      </a:lnTo>
                      <a:lnTo>
                        <a:pt x="1701" y="2583"/>
                      </a:lnTo>
                      <a:lnTo>
                        <a:pt x="1648" y="2570"/>
                      </a:lnTo>
                      <a:lnTo>
                        <a:pt x="1597" y="2560"/>
                      </a:lnTo>
                      <a:lnTo>
                        <a:pt x="1548" y="2555"/>
                      </a:lnTo>
                      <a:lnTo>
                        <a:pt x="1502" y="2553"/>
                      </a:lnTo>
                      <a:lnTo>
                        <a:pt x="1458" y="2555"/>
                      </a:lnTo>
                      <a:lnTo>
                        <a:pt x="1413" y="2560"/>
                      </a:lnTo>
                      <a:lnTo>
                        <a:pt x="1365" y="2570"/>
                      </a:lnTo>
                      <a:lnTo>
                        <a:pt x="1314" y="2584"/>
                      </a:lnTo>
                      <a:lnTo>
                        <a:pt x="1262" y="2601"/>
                      </a:lnTo>
                      <a:lnTo>
                        <a:pt x="1206" y="2622"/>
                      </a:lnTo>
                      <a:lnTo>
                        <a:pt x="1152" y="2644"/>
                      </a:lnTo>
                      <a:lnTo>
                        <a:pt x="1101" y="2661"/>
                      </a:lnTo>
                      <a:lnTo>
                        <a:pt x="1053" y="2675"/>
                      </a:lnTo>
                      <a:lnTo>
                        <a:pt x="1009" y="2685"/>
                      </a:lnTo>
                      <a:lnTo>
                        <a:pt x="969" y="2691"/>
                      </a:lnTo>
                      <a:lnTo>
                        <a:pt x="932" y="2693"/>
                      </a:lnTo>
                      <a:lnTo>
                        <a:pt x="879" y="2689"/>
                      </a:lnTo>
                      <a:lnTo>
                        <a:pt x="827" y="2678"/>
                      </a:lnTo>
                      <a:lnTo>
                        <a:pt x="774" y="2659"/>
                      </a:lnTo>
                      <a:lnTo>
                        <a:pt x="721" y="2633"/>
                      </a:lnTo>
                      <a:lnTo>
                        <a:pt x="669" y="2599"/>
                      </a:lnTo>
                      <a:lnTo>
                        <a:pt x="617" y="2557"/>
                      </a:lnTo>
                      <a:lnTo>
                        <a:pt x="565" y="2509"/>
                      </a:lnTo>
                      <a:lnTo>
                        <a:pt x="513" y="2452"/>
                      </a:lnTo>
                      <a:lnTo>
                        <a:pt x="461" y="2388"/>
                      </a:lnTo>
                      <a:lnTo>
                        <a:pt x="410" y="2317"/>
                      </a:lnTo>
                      <a:lnTo>
                        <a:pt x="357" y="2237"/>
                      </a:lnTo>
                      <a:lnTo>
                        <a:pt x="305" y="2152"/>
                      </a:lnTo>
                      <a:lnTo>
                        <a:pt x="248" y="2043"/>
                      </a:lnTo>
                      <a:lnTo>
                        <a:pt x="196" y="1935"/>
                      </a:lnTo>
                      <a:lnTo>
                        <a:pt x="150" y="1828"/>
                      </a:lnTo>
                      <a:lnTo>
                        <a:pt x="110" y="1721"/>
                      </a:lnTo>
                      <a:lnTo>
                        <a:pt x="77" y="1615"/>
                      </a:lnTo>
                      <a:lnTo>
                        <a:pt x="49" y="1512"/>
                      </a:lnTo>
                      <a:lnTo>
                        <a:pt x="28" y="1407"/>
                      </a:lnTo>
                      <a:lnTo>
                        <a:pt x="13" y="1304"/>
                      </a:lnTo>
                      <a:lnTo>
                        <a:pt x="3" y="1202"/>
                      </a:lnTo>
                      <a:lnTo>
                        <a:pt x="0" y="1100"/>
                      </a:lnTo>
                      <a:lnTo>
                        <a:pt x="2" y="1006"/>
                      </a:lnTo>
                      <a:lnTo>
                        <a:pt x="10" y="916"/>
                      </a:lnTo>
                      <a:lnTo>
                        <a:pt x="21" y="830"/>
                      </a:lnTo>
                      <a:lnTo>
                        <a:pt x="37" y="746"/>
                      </a:lnTo>
                      <a:lnTo>
                        <a:pt x="59" y="666"/>
                      </a:lnTo>
                      <a:lnTo>
                        <a:pt x="85" y="590"/>
                      </a:lnTo>
                      <a:lnTo>
                        <a:pt x="115" y="516"/>
                      </a:lnTo>
                      <a:lnTo>
                        <a:pt x="150" y="447"/>
                      </a:lnTo>
                      <a:lnTo>
                        <a:pt x="190" y="380"/>
                      </a:lnTo>
                      <a:lnTo>
                        <a:pt x="235" y="318"/>
                      </a:lnTo>
                      <a:lnTo>
                        <a:pt x="283" y="261"/>
                      </a:lnTo>
                      <a:lnTo>
                        <a:pt x="333" y="209"/>
                      </a:lnTo>
                      <a:lnTo>
                        <a:pt x="386" y="165"/>
                      </a:lnTo>
                      <a:lnTo>
                        <a:pt x="441" y="126"/>
                      </a:lnTo>
                      <a:lnTo>
                        <a:pt x="499" y="93"/>
                      </a:lnTo>
                      <a:lnTo>
                        <a:pt x="560" y="65"/>
                      </a:lnTo>
                      <a:lnTo>
                        <a:pt x="622" y="45"/>
                      </a:lnTo>
                      <a:lnTo>
                        <a:pt x="687" y="29"/>
                      </a:lnTo>
                      <a:lnTo>
                        <a:pt x="755" y="20"/>
                      </a:lnTo>
                      <a:lnTo>
                        <a:pt x="825" y="17"/>
                      </a:lnTo>
                      <a:lnTo>
                        <a:pt x="878" y="19"/>
                      </a:lnTo>
                      <a:lnTo>
                        <a:pt x="933" y="24"/>
                      </a:lnTo>
                      <a:lnTo>
                        <a:pt x="992" y="33"/>
                      </a:lnTo>
                      <a:lnTo>
                        <a:pt x="1056" y="45"/>
                      </a:lnTo>
                      <a:lnTo>
                        <a:pt x="1123" y="61"/>
                      </a:lnTo>
                      <a:lnTo>
                        <a:pt x="1194" y="80"/>
                      </a:lnTo>
                      <a:lnTo>
                        <a:pt x="1253" y="96"/>
                      </a:lnTo>
                      <a:lnTo>
                        <a:pt x="1305" y="111"/>
                      </a:lnTo>
                      <a:lnTo>
                        <a:pt x="1353" y="122"/>
                      </a:lnTo>
                      <a:lnTo>
                        <a:pt x="1393" y="131"/>
                      </a:lnTo>
                      <a:lnTo>
                        <a:pt x="1429" y="138"/>
                      </a:lnTo>
                      <a:lnTo>
                        <a:pt x="1457" y="141"/>
                      </a:lnTo>
                      <a:lnTo>
                        <a:pt x="1481" y="142"/>
                      </a:lnTo>
                      <a:lnTo>
                        <a:pt x="1509" y="141"/>
                      </a:lnTo>
                      <a:lnTo>
                        <a:pt x="1543" y="137"/>
                      </a:lnTo>
                      <a:lnTo>
                        <a:pt x="1582" y="129"/>
                      </a:lnTo>
                      <a:lnTo>
                        <a:pt x="1624" y="120"/>
                      </a:lnTo>
                      <a:lnTo>
                        <a:pt x="1671" y="106"/>
                      </a:lnTo>
                      <a:lnTo>
                        <a:pt x="1722" y="91"/>
                      </a:lnTo>
                      <a:lnTo>
                        <a:pt x="1779" y="72"/>
                      </a:lnTo>
                      <a:lnTo>
                        <a:pt x="1848" y="50"/>
                      </a:lnTo>
                      <a:lnTo>
                        <a:pt x="1913" y="32"/>
                      </a:lnTo>
                      <a:lnTo>
                        <a:pt x="1974" y="18"/>
                      </a:lnTo>
                      <a:lnTo>
                        <a:pt x="2033" y="8"/>
                      </a:lnTo>
                      <a:lnTo>
                        <a:pt x="2087" y="2"/>
                      </a:lnTo>
                      <a:lnTo>
                        <a:pt x="2138"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sp>
              <p:nvSpPr>
                <p:cNvPr id="38" name="íṡľíḍè-Freeform 37">
                  <a:extLst>
                    <a:ext uri="{FF2B5EF4-FFF2-40B4-BE49-F238E27FC236}">
                      <a16:creationId xmlns:a16="http://schemas.microsoft.com/office/drawing/2014/main" id="{04D1EE90-C0B9-4FA5-8DE2-A0A3ED4BE84E}"/>
                    </a:ext>
                  </a:extLst>
                </p:cNvPr>
                <p:cNvSpPr>
                  <a:spLocks/>
                </p:cNvSpPr>
                <p:nvPr/>
              </p:nvSpPr>
              <p:spPr bwMode="auto">
                <a:xfrm>
                  <a:off x="4349751" y="2206625"/>
                  <a:ext cx="276225" cy="336550"/>
                </a:xfrm>
                <a:custGeom>
                  <a:avLst/>
                  <a:gdLst>
                    <a:gd name="T0" fmla="*/ 683 w 696"/>
                    <a:gd name="T1" fmla="*/ 0 h 847"/>
                    <a:gd name="T2" fmla="*/ 685 w 696"/>
                    <a:gd name="T3" fmla="*/ 10 h 847"/>
                    <a:gd name="T4" fmla="*/ 688 w 696"/>
                    <a:gd name="T5" fmla="*/ 24 h 847"/>
                    <a:gd name="T6" fmla="*/ 690 w 696"/>
                    <a:gd name="T7" fmla="*/ 38 h 847"/>
                    <a:gd name="T8" fmla="*/ 694 w 696"/>
                    <a:gd name="T9" fmla="*/ 46 h 847"/>
                    <a:gd name="T10" fmla="*/ 694 w 696"/>
                    <a:gd name="T11" fmla="*/ 56 h 847"/>
                    <a:gd name="T12" fmla="*/ 695 w 696"/>
                    <a:gd name="T13" fmla="*/ 67 h 847"/>
                    <a:gd name="T14" fmla="*/ 695 w 696"/>
                    <a:gd name="T15" fmla="*/ 79 h 847"/>
                    <a:gd name="T16" fmla="*/ 696 w 696"/>
                    <a:gd name="T17" fmla="*/ 88 h 847"/>
                    <a:gd name="T18" fmla="*/ 693 w 696"/>
                    <a:gd name="T19" fmla="*/ 140 h 847"/>
                    <a:gd name="T20" fmla="*/ 685 w 696"/>
                    <a:gd name="T21" fmla="*/ 195 h 847"/>
                    <a:gd name="T22" fmla="*/ 673 w 696"/>
                    <a:gd name="T23" fmla="*/ 251 h 847"/>
                    <a:gd name="T24" fmla="*/ 656 w 696"/>
                    <a:gd name="T25" fmla="*/ 311 h 847"/>
                    <a:gd name="T26" fmla="*/ 635 w 696"/>
                    <a:gd name="T27" fmla="*/ 372 h 847"/>
                    <a:gd name="T28" fmla="*/ 607 w 696"/>
                    <a:gd name="T29" fmla="*/ 434 h 847"/>
                    <a:gd name="T30" fmla="*/ 575 w 696"/>
                    <a:gd name="T31" fmla="*/ 494 h 847"/>
                    <a:gd name="T32" fmla="*/ 535 w 696"/>
                    <a:gd name="T33" fmla="*/ 552 h 847"/>
                    <a:gd name="T34" fmla="*/ 492 w 696"/>
                    <a:gd name="T35" fmla="*/ 607 h 847"/>
                    <a:gd name="T36" fmla="*/ 442 w 696"/>
                    <a:gd name="T37" fmla="*/ 661 h 847"/>
                    <a:gd name="T38" fmla="*/ 397 w 696"/>
                    <a:gd name="T39" fmla="*/ 704 h 847"/>
                    <a:gd name="T40" fmla="*/ 352 w 696"/>
                    <a:gd name="T41" fmla="*/ 739 h 847"/>
                    <a:gd name="T42" fmla="*/ 306 w 696"/>
                    <a:gd name="T43" fmla="*/ 770 h 847"/>
                    <a:gd name="T44" fmla="*/ 262 w 696"/>
                    <a:gd name="T45" fmla="*/ 793 h 847"/>
                    <a:gd name="T46" fmla="*/ 217 w 696"/>
                    <a:gd name="T47" fmla="*/ 812 h 847"/>
                    <a:gd name="T48" fmla="*/ 184 w 696"/>
                    <a:gd name="T49" fmla="*/ 820 h 847"/>
                    <a:gd name="T50" fmla="*/ 146 w 696"/>
                    <a:gd name="T51" fmla="*/ 829 h 847"/>
                    <a:gd name="T52" fmla="*/ 102 w 696"/>
                    <a:gd name="T53" fmla="*/ 835 h 847"/>
                    <a:gd name="T54" fmla="*/ 54 w 696"/>
                    <a:gd name="T55" fmla="*/ 841 h 847"/>
                    <a:gd name="T56" fmla="*/ 0 w 696"/>
                    <a:gd name="T57" fmla="*/ 847 h 847"/>
                    <a:gd name="T58" fmla="*/ 4 w 696"/>
                    <a:gd name="T59" fmla="*/ 771 h 847"/>
                    <a:gd name="T60" fmla="*/ 13 w 696"/>
                    <a:gd name="T61" fmla="*/ 697 h 847"/>
                    <a:gd name="T62" fmla="*/ 27 w 696"/>
                    <a:gd name="T63" fmla="*/ 626 h 847"/>
                    <a:gd name="T64" fmla="*/ 45 w 696"/>
                    <a:gd name="T65" fmla="*/ 557 h 847"/>
                    <a:gd name="T66" fmla="*/ 67 w 696"/>
                    <a:gd name="T67" fmla="*/ 491 h 847"/>
                    <a:gd name="T68" fmla="*/ 94 w 696"/>
                    <a:gd name="T69" fmla="*/ 428 h 847"/>
                    <a:gd name="T70" fmla="*/ 127 w 696"/>
                    <a:gd name="T71" fmla="*/ 368 h 847"/>
                    <a:gd name="T72" fmla="*/ 163 w 696"/>
                    <a:gd name="T73" fmla="*/ 310 h 847"/>
                    <a:gd name="T74" fmla="*/ 196 w 696"/>
                    <a:gd name="T75" fmla="*/ 266 h 847"/>
                    <a:gd name="T76" fmla="*/ 233 w 696"/>
                    <a:gd name="T77" fmla="*/ 226 h 847"/>
                    <a:gd name="T78" fmla="*/ 275 w 696"/>
                    <a:gd name="T79" fmla="*/ 188 h 847"/>
                    <a:gd name="T80" fmla="*/ 320 w 696"/>
                    <a:gd name="T81" fmla="*/ 153 h 847"/>
                    <a:gd name="T82" fmla="*/ 370 w 696"/>
                    <a:gd name="T83" fmla="*/ 121 h 847"/>
                    <a:gd name="T84" fmla="*/ 423 w 696"/>
                    <a:gd name="T85" fmla="*/ 91 h 847"/>
                    <a:gd name="T86" fmla="*/ 482 w 696"/>
                    <a:gd name="T87" fmla="*/ 64 h 847"/>
                    <a:gd name="T88" fmla="*/ 545 w 696"/>
                    <a:gd name="T89" fmla="*/ 40 h 847"/>
                    <a:gd name="T90" fmla="*/ 612 w 696"/>
                    <a:gd name="T91" fmla="*/ 19 h 847"/>
                    <a:gd name="T92" fmla="*/ 683 w 696"/>
                    <a:gd name="T93" fmla="*/ 0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6" h="847">
                      <a:moveTo>
                        <a:pt x="683" y="0"/>
                      </a:moveTo>
                      <a:lnTo>
                        <a:pt x="685" y="10"/>
                      </a:lnTo>
                      <a:lnTo>
                        <a:pt x="688" y="24"/>
                      </a:lnTo>
                      <a:lnTo>
                        <a:pt x="690" y="38"/>
                      </a:lnTo>
                      <a:lnTo>
                        <a:pt x="694" y="46"/>
                      </a:lnTo>
                      <a:lnTo>
                        <a:pt x="694" y="56"/>
                      </a:lnTo>
                      <a:lnTo>
                        <a:pt x="695" y="67"/>
                      </a:lnTo>
                      <a:lnTo>
                        <a:pt x="695" y="79"/>
                      </a:lnTo>
                      <a:lnTo>
                        <a:pt x="696" y="88"/>
                      </a:lnTo>
                      <a:lnTo>
                        <a:pt x="693" y="140"/>
                      </a:lnTo>
                      <a:lnTo>
                        <a:pt x="685" y="195"/>
                      </a:lnTo>
                      <a:lnTo>
                        <a:pt x="673" y="251"/>
                      </a:lnTo>
                      <a:lnTo>
                        <a:pt x="656" y="311"/>
                      </a:lnTo>
                      <a:lnTo>
                        <a:pt x="635" y="372"/>
                      </a:lnTo>
                      <a:lnTo>
                        <a:pt x="607" y="434"/>
                      </a:lnTo>
                      <a:lnTo>
                        <a:pt x="575" y="494"/>
                      </a:lnTo>
                      <a:lnTo>
                        <a:pt x="535" y="552"/>
                      </a:lnTo>
                      <a:lnTo>
                        <a:pt x="492" y="607"/>
                      </a:lnTo>
                      <a:lnTo>
                        <a:pt x="442" y="661"/>
                      </a:lnTo>
                      <a:lnTo>
                        <a:pt x="397" y="704"/>
                      </a:lnTo>
                      <a:lnTo>
                        <a:pt x="352" y="739"/>
                      </a:lnTo>
                      <a:lnTo>
                        <a:pt x="306" y="770"/>
                      </a:lnTo>
                      <a:lnTo>
                        <a:pt x="262" y="793"/>
                      </a:lnTo>
                      <a:lnTo>
                        <a:pt x="217" y="812"/>
                      </a:lnTo>
                      <a:lnTo>
                        <a:pt x="184" y="820"/>
                      </a:lnTo>
                      <a:lnTo>
                        <a:pt x="146" y="829"/>
                      </a:lnTo>
                      <a:lnTo>
                        <a:pt x="102" y="835"/>
                      </a:lnTo>
                      <a:lnTo>
                        <a:pt x="54" y="841"/>
                      </a:lnTo>
                      <a:lnTo>
                        <a:pt x="0" y="847"/>
                      </a:lnTo>
                      <a:lnTo>
                        <a:pt x="4" y="771"/>
                      </a:lnTo>
                      <a:lnTo>
                        <a:pt x="13" y="697"/>
                      </a:lnTo>
                      <a:lnTo>
                        <a:pt x="27" y="626"/>
                      </a:lnTo>
                      <a:lnTo>
                        <a:pt x="45" y="557"/>
                      </a:lnTo>
                      <a:lnTo>
                        <a:pt x="67" y="491"/>
                      </a:lnTo>
                      <a:lnTo>
                        <a:pt x="94" y="428"/>
                      </a:lnTo>
                      <a:lnTo>
                        <a:pt x="127" y="368"/>
                      </a:lnTo>
                      <a:lnTo>
                        <a:pt x="163" y="310"/>
                      </a:lnTo>
                      <a:lnTo>
                        <a:pt x="196" y="266"/>
                      </a:lnTo>
                      <a:lnTo>
                        <a:pt x="233" y="226"/>
                      </a:lnTo>
                      <a:lnTo>
                        <a:pt x="275" y="188"/>
                      </a:lnTo>
                      <a:lnTo>
                        <a:pt x="320" y="153"/>
                      </a:lnTo>
                      <a:lnTo>
                        <a:pt x="370" y="121"/>
                      </a:lnTo>
                      <a:lnTo>
                        <a:pt x="423" y="91"/>
                      </a:lnTo>
                      <a:lnTo>
                        <a:pt x="482" y="64"/>
                      </a:lnTo>
                      <a:lnTo>
                        <a:pt x="545" y="40"/>
                      </a:lnTo>
                      <a:lnTo>
                        <a:pt x="612" y="19"/>
                      </a:lnTo>
                      <a:lnTo>
                        <a:pt x="683" y="0"/>
                      </a:lnTo>
                      <a:close/>
                    </a:path>
                  </a:pathLst>
                </a:custGeom>
                <a:grpFill/>
                <a:ln w="0">
                  <a:noFill/>
                  <a:prstDash val="solid"/>
                  <a:round/>
                  <a:headEnd/>
                  <a:tailEnd/>
                </a:ln>
              </p:spPr>
              <p:txBody>
                <a:bodyPr anchor="ctr"/>
                <a:lstStyle/>
                <a:p>
                  <a:pPr algn="ctr" defTabSz="609585"/>
                  <a:endParaRPr sz="2400">
                    <a:solidFill>
                      <a:prstClr val="black"/>
                    </a:solidFill>
                    <a:latin typeface="微软雅黑"/>
                    <a:ea typeface="微软雅黑"/>
                  </a:endParaRPr>
                </a:p>
              </p:txBody>
            </p:sp>
          </p:grpSp>
          <p:sp>
            <p:nvSpPr>
              <p:cNvPr id="25" name="íṡľíḍè-Freeform 24">
                <a:extLst>
                  <a:ext uri="{FF2B5EF4-FFF2-40B4-BE49-F238E27FC236}">
                    <a16:creationId xmlns:a16="http://schemas.microsoft.com/office/drawing/2014/main" id="{A5C0E8D6-78B0-4804-B589-5AB167B796D0}"/>
                  </a:ext>
                </a:extLst>
              </p:cNvPr>
              <p:cNvSpPr>
                <a:spLocks/>
              </p:cNvSpPr>
              <p:nvPr/>
            </p:nvSpPr>
            <p:spPr bwMode="auto">
              <a:xfrm>
                <a:off x="3579028" y="4561417"/>
                <a:ext cx="1271080" cy="1008839"/>
              </a:xfrm>
              <a:custGeom>
                <a:avLst/>
                <a:gdLst>
                  <a:gd name="T0" fmla="*/ 196 w 892"/>
                  <a:gd name="T1" fmla="*/ 440 h 694"/>
                  <a:gd name="T2" fmla="*/ 196 w 892"/>
                  <a:gd name="T3" fmla="*/ 434 h 694"/>
                  <a:gd name="T4" fmla="*/ 196 w 892"/>
                  <a:gd name="T5" fmla="*/ 434 h 694"/>
                  <a:gd name="T6" fmla="*/ 195 w 892"/>
                  <a:gd name="T7" fmla="*/ 432 h 694"/>
                  <a:gd name="T8" fmla="*/ 183 w 892"/>
                  <a:gd name="T9" fmla="*/ 433 h 694"/>
                  <a:gd name="T10" fmla="*/ 181 w 892"/>
                  <a:gd name="T11" fmla="*/ 433 h 694"/>
                  <a:gd name="T12" fmla="*/ 195 w 892"/>
                  <a:gd name="T13" fmla="*/ 432 h 694"/>
                  <a:gd name="T14" fmla="*/ 152 w 892"/>
                  <a:gd name="T15" fmla="*/ 386 h 694"/>
                  <a:gd name="T16" fmla="*/ 128 w 892"/>
                  <a:gd name="T17" fmla="*/ 392 h 694"/>
                  <a:gd name="T18" fmla="*/ 66 w 892"/>
                  <a:gd name="T19" fmla="*/ 413 h 694"/>
                  <a:gd name="T20" fmla="*/ 0 w 892"/>
                  <a:gd name="T21" fmla="*/ 338 h 694"/>
                  <a:gd name="T22" fmla="*/ 66 w 892"/>
                  <a:gd name="T23" fmla="*/ 262 h 694"/>
                  <a:gd name="T24" fmla="*/ 128 w 892"/>
                  <a:gd name="T25" fmla="*/ 283 h 694"/>
                  <a:gd name="T26" fmla="*/ 152 w 892"/>
                  <a:gd name="T27" fmla="*/ 289 h 694"/>
                  <a:gd name="T28" fmla="*/ 196 w 892"/>
                  <a:gd name="T29" fmla="*/ 241 h 694"/>
                  <a:gd name="T30" fmla="*/ 196 w 892"/>
                  <a:gd name="T31" fmla="*/ 240 h 694"/>
                  <a:gd name="T32" fmla="*/ 196 w 892"/>
                  <a:gd name="T33" fmla="*/ 235 h 694"/>
                  <a:gd name="T34" fmla="*/ 196 w 892"/>
                  <a:gd name="T35" fmla="*/ 0 h 694"/>
                  <a:gd name="T36" fmla="*/ 243 w 892"/>
                  <a:gd name="T37" fmla="*/ 0 h 694"/>
                  <a:gd name="T38" fmla="*/ 243 w 892"/>
                  <a:gd name="T39" fmla="*/ 0 h 694"/>
                  <a:gd name="T40" fmla="*/ 450 w 892"/>
                  <a:gd name="T41" fmla="*/ 0 h 694"/>
                  <a:gd name="T42" fmla="*/ 457 w 892"/>
                  <a:gd name="T43" fmla="*/ 0 h 694"/>
                  <a:gd name="T44" fmla="*/ 457 w 892"/>
                  <a:gd name="T45" fmla="*/ 0 h 694"/>
                  <a:gd name="T46" fmla="*/ 476 w 892"/>
                  <a:gd name="T47" fmla="*/ 10 h 694"/>
                  <a:gd name="T48" fmla="*/ 474 w 892"/>
                  <a:gd name="T49" fmla="*/ 31 h 694"/>
                  <a:gd name="T50" fmla="*/ 451 w 892"/>
                  <a:gd name="T51" fmla="*/ 104 h 694"/>
                  <a:gd name="T52" fmla="*/ 552 w 892"/>
                  <a:gd name="T53" fmla="*/ 195 h 694"/>
                  <a:gd name="T54" fmla="*/ 653 w 892"/>
                  <a:gd name="T55" fmla="*/ 104 h 694"/>
                  <a:gd name="T56" fmla="*/ 629 w 892"/>
                  <a:gd name="T57" fmla="*/ 31 h 694"/>
                  <a:gd name="T58" fmla="*/ 628 w 892"/>
                  <a:gd name="T59" fmla="*/ 10 h 694"/>
                  <a:gd name="T60" fmla="*/ 648 w 892"/>
                  <a:gd name="T61" fmla="*/ 0 h 694"/>
                  <a:gd name="T62" fmla="*/ 649 w 892"/>
                  <a:gd name="T63" fmla="*/ 0 h 694"/>
                  <a:gd name="T64" fmla="*/ 655 w 892"/>
                  <a:gd name="T65" fmla="*/ 0 h 694"/>
                  <a:gd name="T66" fmla="*/ 890 w 892"/>
                  <a:gd name="T67" fmla="*/ 0 h 694"/>
                  <a:gd name="T68" fmla="*/ 890 w 892"/>
                  <a:gd name="T69" fmla="*/ 235 h 694"/>
                  <a:gd name="T70" fmla="*/ 890 w 892"/>
                  <a:gd name="T71" fmla="*/ 433 h 694"/>
                  <a:gd name="T72" fmla="*/ 890 w 892"/>
                  <a:gd name="T73" fmla="*/ 437 h 694"/>
                  <a:gd name="T74" fmla="*/ 890 w 892"/>
                  <a:gd name="T75" fmla="*/ 694 h 694"/>
                  <a:gd name="T76" fmla="*/ 859 w 892"/>
                  <a:gd name="T77" fmla="*/ 694 h 694"/>
                  <a:gd name="T78" fmla="*/ 648 w 892"/>
                  <a:gd name="T79" fmla="*/ 693 h 694"/>
                  <a:gd name="T80" fmla="*/ 449 w 892"/>
                  <a:gd name="T81" fmla="*/ 693 h 694"/>
                  <a:gd name="T82" fmla="*/ 328 w 892"/>
                  <a:gd name="T83" fmla="*/ 694 h 694"/>
                  <a:gd name="T84" fmla="*/ 328 w 892"/>
                  <a:gd name="T85" fmla="*/ 694 h 694"/>
                  <a:gd name="T86" fmla="*/ 237 w 892"/>
                  <a:gd name="T87" fmla="*/ 694 h 694"/>
                  <a:gd name="T88" fmla="*/ 196 w 892"/>
                  <a:gd name="T89" fmla="*/ 694 h 694"/>
                  <a:gd name="T90" fmla="*/ 196 w 892"/>
                  <a:gd name="T91" fmla="*/ 44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92" h="694">
                    <a:moveTo>
                      <a:pt x="196" y="440"/>
                    </a:moveTo>
                    <a:cubicBezTo>
                      <a:pt x="196" y="437"/>
                      <a:pt x="196" y="435"/>
                      <a:pt x="196" y="434"/>
                    </a:cubicBezTo>
                    <a:cubicBezTo>
                      <a:pt x="196" y="434"/>
                      <a:pt x="196" y="434"/>
                      <a:pt x="196" y="434"/>
                    </a:cubicBezTo>
                    <a:cubicBezTo>
                      <a:pt x="196" y="433"/>
                      <a:pt x="195" y="433"/>
                      <a:pt x="195" y="432"/>
                    </a:cubicBezTo>
                    <a:cubicBezTo>
                      <a:pt x="183" y="433"/>
                      <a:pt x="183" y="433"/>
                      <a:pt x="183" y="433"/>
                    </a:cubicBezTo>
                    <a:cubicBezTo>
                      <a:pt x="181" y="433"/>
                      <a:pt x="181" y="433"/>
                      <a:pt x="181" y="433"/>
                    </a:cubicBezTo>
                    <a:cubicBezTo>
                      <a:pt x="195" y="432"/>
                      <a:pt x="195" y="432"/>
                      <a:pt x="195" y="432"/>
                    </a:cubicBezTo>
                    <a:cubicBezTo>
                      <a:pt x="193" y="404"/>
                      <a:pt x="175" y="386"/>
                      <a:pt x="152" y="386"/>
                    </a:cubicBezTo>
                    <a:cubicBezTo>
                      <a:pt x="144" y="386"/>
                      <a:pt x="136" y="388"/>
                      <a:pt x="128" y="392"/>
                    </a:cubicBezTo>
                    <a:cubicBezTo>
                      <a:pt x="111" y="400"/>
                      <a:pt x="80" y="413"/>
                      <a:pt x="66" y="413"/>
                    </a:cubicBezTo>
                    <a:cubicBezTo>
                      <a:pt x="29" y="413"/>
                      <a:pt x="0" y="379"/>
                      <a:pt x="0" y="338"/>
                    </a:cubicBezTo>
                    <a:cubicBezTo>
                      <a:pt x="0" y="296"/>
                      <a:pt x="29" y="262"/>
                      <a:pt x="66" y="262"/>
                    </a:cubicBezTo>
                    <a:cubicBezTo>
                      <a:pt x="80" y="262"/>
                      <a:pt x="111" y="275"/>
                      <a:pt x="128" y="283"/>
                    </a:cubicBezTo>
                    <a:cubicBezTo>
                      <a:pt x="136" y="287"/>
                      <a:pt x="144" y="289"/>
                      <a:pt x="152" y="289"/>
                    </a:cubicBezTo>
                    <a:cubicBezTo>
                      <a:pt x="176" y="289"/>
                      <a:pt x="193" y="270"/>
                      <a:pt x="196" y="241"/>
                    </a:cubicBezTo>
                    <a:cubicBezTo>
                      <a:pt x="196" y="240"/>
                      <a:pt x="196" y="240"/>
                      <a:pt x="196" y="240"/>
                    </a:cubicBezTo>
                    <a:cubicBezTo>
                      <a:pt x="196" y="235"/>
                      <a:pt x="196" y="235"/>
                      <a:pt x="196" y="235"/>
                    </a:cubicBezTo>
                    <a:cubicBezTo>
                      <a:pt x="196" y="0"/>
                      <a:pt x="196" y="0"/>
                      <a:pt x="196" y="0"/>
                    </a:cubicBezTo>
                    <a:cubicBezTo>
                      <a:pt x="243" y="0"/>
                      <a:pt x="243" y="0"/>
                      <a:pt x="243" y="0"/>
                    </a:cubicBezTo>
                    <a:cubicBezTo>
                      <a:pt x="243" y="0"/>
                      <a:pt x="243" y="0"/>
                      <a:pt x="243" y="0"/>
                    </a:cubicBezTo>
                    <a:cubicBezTo>
                      <a:pt x="450" y="0"/>
                      <a:pt x="450" y="0"/>
                      <a:pt x="450" y="0"/>
                    </a:cubicBezTo>
                    <a:cubicBezTo>
                      <a:pt x="453" y="0"/>
                      <a:pt x="456" y="0"/>
                      <a:pt x="457" y="0"/>
                    </a:cubicBezTo>
                    <a:cubicBezTo>
                      <a:pt x="457" y="0"/>
                      <a:pt x="457" y="0"/>
                      <a:pt x="457" y="0"/>
                    </a:cubicBezTo>
                    <a:cubicBezTo>
                      <a:pt x="466" y="1"/>
                      <a:pt x="473" y="5"/>
                      <a:pt x="476" y="10"/>
                    </a:cubicBezTo>
                    <a:cubicBezTo>
                      <a:pt x="479" y="17"/>
                      <a:pt x="477" y="25"/>
                      <a:pt x="474" y="31"/>
                    </a:cubicBezTo>
                    <a:cubicBezTo>
                      <a:pt x="472" y="36"/>
                      <a:pt x="451" y="79"/>
                      <a:pt x="451" y="104"/>
                    </a:cubicBezTo>
                    <a:cubicBezTo>
                      <a:pt x="451" y="154"/>
                      <a:pt x="496" y="195"/>
                      <a:pt x="552" y="195"/>
                    </a:cubicBezTo>
                    <a:cubicBezTo>
                      <a:pt x="607" y="195"/>
                      <a:pt x="653" y="154"/>
                      <a:pt x="653" y="104"/>
                    </a:cubicBezTo>
                    <a:cubicBezTo>
                      <a:pt x="653" y="79"/>
                      <a:pt x="632" y="36"/>
                      <a:pt x="629" y="31"/>
                    </a:cubicBezTo>
                    <a:cubicBezTo>
                      <a:pt x="625" y="23"/>
                      <a:pt x="625" y="15"/>
                      <a:pt x="628" y="10"/>
                    </a:cubicBezTo>
                    <a:cubicBezTo>
                      <a:pt x="631" y="4"/>
                      <a:pt x="638" y="1"/>
                      <a:pt x="648" y="0"/>
                    </a:cubicBezTo>
                    <a:cubicBezTo>
                      <a:pt x="648" y="0"/>
                      <a:pt x="649" y="0"/>
                      <a:pt x="649" y="0"/>
                    </a:cubicBezTo>
                    <a:cubicBezTo>
                      <a:pt x="655" y="0"/>
                      <a:pt x="655" y="0"/>
                      <a:pt x="655" y="0"/>
                    </a:cubicBezTo>
                    <a:cubicBezTo>
                      <a:pt x="890" y="0"/>
                      <a:pt x="890" y="0"/>
                      <a:pt x="890" y="0"/>
                    </a:cubicBezTo>
                    <a:cubicBezTo>
                      <a:pt x="890" y="235"/>
                      <a:pt x="890" y="235"/>
                      <a:pt x="890" y="235"/>
                    </a:cubicBezTo>
                    <a:cubicBezTo>
                      <a:pt x="890" y="236"/>
                      <a:pt x="892" y="400"/>
                      <a:pt x="890" y="433"/>
                    </a:cubicBezTo>
                    <a:cubicBezTo>
                      <a:pt x="890" y="434"/>
                      <a:pt x="890" y="436"/>
                      <a:pt x="890" y="437"/>
                    </a:cubicBezTo>
                    <a:cubicBezTo>
                      <a:pt x="890" y="694"/>
                      <a:pt x="890" y="694"/>
                      <a:pt x="890" y="694"/>
                    </a:cubicBezTo>
                    <a:cubicBezTo>
                      <a:pt x="859" y="694"/>
                      <a:pt x="859" y="694"/>
                      <a:pt x="859" y="694"/>
                    </a:cubicBezTo>
                    <a:cubicBezTo>
                      <a:pt x="648" y="693"/>
                      <a:pt x="648" y="693"/>
                      <a:pt x="648" y="693"/>
                    </a:cubicBezTo>
                    <a:cubicBezTo>
                      <a:pt x="449" y="693"/>
                      <a:pt x="449" y="693"/>
                      <a:pt x="449" y="693"/>
                    </a:cubicBezTo>
                    <a:cubicBezTo>
                      <a:pt x="328" y="694"/>
                      <a:pt x="328" y="694"/>
                      <a:pt x="328" y="694"/>
                    </a:cubicBezTo>
                    <a:cubicBezTo>
                      <a:pt x="328" y="694"/>
                      <a:pt x="328" y="694"/>
                      <a:pt x="328" y="694"/>
                    </a:cubicBezTo>
                    <a:cubicBezTo>
                      <a:pt x="237" y="694"/>
                      <a:pt x="237" y="694"/>
                      <a:pt x="237" y="694"/>
                    </a:cubicBezTo>
                    <a:cubicBezTo>
                      <a:pt x="234" y="694"/>
                      <a:pt x="211" y="694"/>
                      <a:pt x="196" y="694"/>
                    </a:cubicBezTo>
                    <a:lnTo>
                      <a:pt x="196" y="440"/>
                    </a:lnTo>
                    <a:close/>
                  </a:path>
                </a:pathLst>
              </a:custGeom>
              <a:solidFill>
                <a:schemeClr val="accent5"/>
              </a:solidFill>
              <a:ln>
                <a:noFill/>
              </a:ln>
            </p:spPr>
            <p:txBody>
              <a:bodyPr anchor="ctr"/>
              <a:lstStyle/>
              <a:p>
                <a:pPr algn="ctr" defTabSz="609585"/>
                <a:endParaRPr sz="2400">
                  <a:solidFill>
                    <a:prstClr val="black"/>
                  </a:solidFill>
                  <a:latin typeface="微软雅黑"/>
                  <a:ea typeface="微软雅黑"/>
                </a:endParaRPr>
              </a:p>
            </p:txBody>
          </p:sp>
          <p:sp>
            <p:nvSpPr>
              <p:cNvPr id="26" name="íṡľíḍè-Freeform 25">
                <a:extLst>
                  <a:ext uri="{FF2B5EF4-FFF2-40B4-BE49-F238E27FC236}">
                    <a16:creationId xmlns:a16="http://schemas.microsoft.com/office/drawing/2014/main" id="{9CF77137-0934-458D-AFC0-CBE0FB8C31CB}"/>
                  </a:ext>
                </a:extLst>
              </p:cNvPr>
              <p:cNvSpPr>
                <a:spLocks/>
              </p:cNvSpPr>
              <p:nvPr/>
            </p:nvSpPr>
            <p:spPr bwMode="auto">
              <a:xfrm>
                <a:off x="4178334" y="5008851"/>
                <a:ext cx="361958" cy="248095"/>
              </a:xfrm>
              <a:custGeom>
                <a:avLst/>
                <a:gdLst>
                  <a:gd name="T0" fmla="*/ 184 w 328"/>
                  <a:gd name="T1" fmla="*/ 224 h 224"/>
                  <a:gd name="T2" fmla="*/ 130 w 328"/>
                  <a:gd name="T3" fmla="*/ 211 h 224"/>
                  <a:gd name="T4" fmla="*/ 92 w 328"/>
                  <a:gd name="T5" fmla="*/ 219 h 224"/>
                  <a:gd name="T6" fmla="*/ 0 w 328"/>
                  <a:gd name="T7" fmla="*/ 127 h 224"/>
                  <a:gd name="T8" fmla="*/ 92 w 328"/>
                  <a:gd name="T9" fmla="*/ 35 h 224"/>
                  <a:gd name="T10" fmla="*/ 102 w 328"/>
                  <a:gd name="T11" fmla="*/ 36 h 224"/>
                  <a:gd name="T12" fmla="*/ 184 w 328"/>
                  <a:gd name="T13" fmla="*/ 0 h 224"/>
                  <a:gd name="T14" fmla="*/ 284 w 328"/>
                  <a:gd name="T15" fmla="*/ 62 h 224"/>
                  <a:gd name="T16" fmla="*/ 328 w 328"/>
                  <a:gd name="T17" fmla="*/ 128 h 224"/>
                  <a:gd name="T18" fmla="*/ 256 w 328"/>
                  <a:gd name="T19" fmla="*/ 200 h 224"/>
                  <a:gd name="T20" fmla="*/ 254 w 328"/>
                  <a:gd name="T21" fmla="*/ 200 h 224"/>
                  <a:gd name="T22" fmla="*/ 184 w 328"/>
                  <a:gd name="T23" fmla="*/ 224 h 224"/>
                  <a:gd name="T24" fmla="*/ 131 w 328"/>
                  <a:gd name="T25" fmla="*/ 173 h 224"/>
                  <a:gd name="T26" fmla="*/ 140 w 328"/>
                  <a:gd name="T27" fmla="*/ 179 h 224"/>
                  <a:gd name="T28" fmla="*/ 184 w 328"/>
                  <a:gd name="T29" fmla="*/ 192 h 224"/>
                  <a:gd name="T30" fmla="*/ 238 w 328"/>
                  <a:gd name="T31" fmla="*/ 172 h 224"/>
                  <a:gd name="T32" fmla="*/ 243 w 328"/>
                  <a:gd name="T33" fmla="*/ 167 h 224"/>
                  <a:gd name="T34" fmla="*/ 250 w 328"/>
                  <a:gd name="T35" fmla="*/ 168 h 224"/>
                  <a:gd name="T36" fmla="*/ 256 w 328"/>
                  <a:gd name="T37" fmla="*/ 168 h 224"/>
                  <a:gd name="T38" fmla="*/ 296 w 328"/>
                  <a:gd name="T39" fmla="*/ 128 h 224"/>
                  <a:gd name="T40" fmla="*/ 268 w 328"/>
                  <a:gd name="T41" fmla="*/ 90 h 224"/>
                  <a:gd name="T42" fmla="*/ 261 w 328"/>
                  <a:gd name="T43" fmla="*/ 88 h 224"/>
                  <a:gd name="T44" fmla="*/ 258 w 328"/>
                  <a:gd name="T45" fmla="*/ 81 h 224"/>
                  <a:gd name="T46" fmla="*/ 184 w 328"/>
                  <a:gd name="T47" fmla="*/ 32 h 224"/>
                  <a:gd name="T48" fmla="*/ 121 w 328"/>
                  <a:gd name="T49" fmla="*/ 63 h 224"/>
                  <a:gd name="T50" fmla="*/ 115 w 328"/>
                  <a:gd name="T51" fmla="*/ 71 h 224"/>
                  <a:gd name="T52" fmla="*/ 105 w 328"/>
                  <a:gd name="T53" fmla="*/ 69 h 224"/>
                  <a:gd name="T54" fmla="*/ 92 w 328"/>
                  <a:gd name="T55" fmla="*/ 67 h 224"/>
                  <a:gd name="T56" fmla="*/ 32 w 328"/>
                  <a:gd name="T57" fmla="*/ 127 h 224"/>
                  <a:gd name="T58" fmla="*/ 92 w 328"/>
                  <a:gd name="T59" fmla="*/ 187 h 224"/>
                  <a:gd name="T60" fmla="*/ 123 w 328"/>
                  <a:gd name="T61" fmla="*/ 179 h 224"/>
                  <a:gd name="T62" fmla="*/ 131 w 328"/>
                  <a:gd name="T63" fmla="*/ 17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8" h="224">
                    <a:moveTo>
                      <a:pt x="184" y="224"/>
                    </a:moveTo>
                    <a:cubicBezTo>
                      <a:pt x="165" y="224"/>
                      <a:pt x="147" y="220"/>
                      <a:pt x="130" y="211"/>
                    </a:cubicBezTo>
                    <a:cubicBezTo>
                      <a:pt x="118" y="216"/>
                      <a:pt x="105" y="219"/>
                      <a:pt x="92" y="219"/>
                    </a:cubicBezTo>
                    <a:cubicBezTo>
                      <a:pt x="41" y="219"/>
                      <a:pt x="0" y="178"/>
                      <a:pt x="0" y="127"/>
                    </a:cubicBezTo>
                    <a:cubicBezTo>
                      <a:pt x="0" y="76"/>
                      <a:pt x="41" y="35"/>
                      <a:pt x="92" y="35"/>
                    </a:cubicBezTo>
                    <a:cubicBezTo>
                      <a:pt x="95" y="35"/>
                      <a:pt x="99" y="35"/>
                      <a:pt x="102" y="36"/>
                    </a:cubicBezTo>
                    <a:cubicBezTo>
                      <a:pt x="124" y="13"/>
                      <a:pt x="153" y="0"/>
                      <a:pt x="184" y="0"/>
                    </a:cubicBezTo>
                    <a:cubicBezTo>
                      <a:pt x="227" y="0"/>
                      <a:pt x="266" y="24"/>
                      <a:pt x="284" y="62"/>
                    </a:cubicBezTo>
                    <a:cubicBezTo>
                      <a:pt x="311" y="74"/>
                      <a:pt x="328" y="99"/>
                      <a:pt x="328" y="128"/>
                    </a:cubicBezTo>
                    <a:cubicBezTo>
                      <a:pt x="328" y="168"/>
                      <a:pt x="296" y="200"/>
                      <a:pt x="256" y="200"/>
                    </a:cubicBezTo>
                    <a:cubicBezTo>
                      <a:pt x="255" y="200"/>
                      <a:pt x="254" y="200"/>
                      <a:pt x="254" y="200"/>
                    </a:cubicBezTo>
                    <a:cubicBezTo>
                      <a:pt x="234" y="216"/>
                      <a:pt x="209" y="224"/>
                      <a:pt x="184" y="224"/>
                    </a:cubicBezTo>
                    <a:close/>
                    <a:moveTo>
                      <a:pt x="131" y="173"/>
                    </a:moveTo>
                    <a:cubicBezTo>
                      <a:pt x="140" y="179"/>
                      <a:pt x="140" y="179"/>
                      <a:pt x="140" y="179"/>
                    </a:cubicBezTo>
                    <a:cubicBezTo>
                      <a:pt x="153" y="188"/>
                      <a:pt x="168" y="192"/>
                      <a:pt x="184" y="192"/>
                    </a:cubicBezTo>
                    <a:cubicBezTo>
                      <a:pt x="204" y="192"/>
                      <a:pt x="223" y="185"/>
                      <a:pt x="238" y="172"/>
                    </a:cubicBezTo>
                    <a:cubicBezTo>
                      <a:pt x="243" y="167"/>
                      <a:pt x="243" y="167"/>
                      <a:pt x="243" y="167"/>
                    </a:cubicBezTo>
                    <a:cubicBezTo>
                      <a:pt x="250" y="168"/>
                      <a:pt x="250" y="168"/>
                      <a:pt x="250" y="168"/>
                    </a:cubicBezTo>
                    <a:cubicBezTo>
                      <a:pt x="253" y="168"/>
                      <a:pt x="254" y="168"/>
                      <a:pt x="256" y="168"/>
                    </a:cubicBezTo>
                    <a:cubicBezTo>
                      <a:pt x="278" y="168"/>
                      <a:pt x="296" y="150"/>
                      <a:pt x="296" y="128"/>
                    </a:cubicBezTo>
                    <a:cubicBezTo>
                      <a:pt x="296" y="111"/>
                      <a:pt x="285" y="95"/>
                      <a:pt x="268" y="90"/>
                    </a:cubicBezTo>
                    <a:cubicBezTo>
                      <a:pt x="261" y="88"/>
                      <a:pt x="261" y="88"/>
                      <a:pt x="261" y="88"/>
                    </a:cubicBezTo>
                    <a:cubicBezTo>
                      <a:pt x="258" y="81"/>
                      <a:pt x="258" y="81"/>
                      <a:pt x="258" y="81"/>
                    </a:cubicBezTo>
                    <a:cubicBezTo>
                      <a:pt x="245" y="51"/>
                      <a:pt x="216" y="32"/>
                      <a:pt x="184" y="32"/>
                    </a:cubicBezTo>
                    <a:cubicBezTo>
                      <a:pt x="159" y="32"/>
                      <a:pt x="137" y="43"/>
                      <a:pt x="121" y="63"/>
                    </a:cubicBezTo>
                    <a:cubicBezTo>
                      <a:pt x="115" y="71"/>
                      <a:pt x="115" y="71"/>
                      <a:pt x="115" y="71"/>
                    </a:cubicBezTo>
                    <a:cubicBezTo>
                      <a:pt x="105" y="69"/>
                      <a:pt x="105" y="69"/>
                      <a:pt x="105" y="69"/>
                    </a:cubicBezTo>
                    <a:cubicBezTo>
                      <a:pt x="101" y="68"/>
                      <a:pt x="96" y="67"/>
                      <a:pt x="92" y="67"/>
                    </a:cubicBezTo>
                    <a:cubicBezTo>
                      <a:pt x="59" y="67"/>
                      <a:pt x="32" y="94"/>
                      <a:pt x="32" y="127"/>
                    </a:cubicBezTo>
                    <a:cubicBezTo>
                      <a:pt x="32" y="160"/>
                      <a:pt x="59" y="187"/>
                      <a:pt x="92" y="187"/>
                    </a:cubicBezTo>
                    <a:cubicBezTo>
                      <a:pt x="103" y="187"/>
                      <a:pt x="113" y="184"/>
                      <a:pt x="123" y="179"/>
                    </a:cubicBezTo>
                    <a:lnTo>
                      <a:pt x="131" y="173"/>
                    </a:lnTo>
                    <a:close/>
                  </a:path>
                </a:pathLst>
              </a:custGeom>
              <a:solidFill>
                <a:schemeClr val="bg1"/>
              </a:solidFill>
              <a:ln>
                <a:noFill/>
              </a:ln>
            </p:spPr>
            <p:txBody>
              <a:bodyPr anchor="ctr"/>
              <a:lstStyle/>
              <a:p>
                <a:pPr algn="ctr" defTabSz="609585"/>
                <a:endParaRPr sz="2400">
                  <a:solidFill>
                    <a:prstClr val="black"/>
                  </a:solidFill>
                  <a:latin typeface="微软雅黑"/>
                  <a:ea typeface="微软雅黑"/>
                </a:endParaRPr>
              </a:p>
            </p:txBody>
          </p:sp>
          <p:sp>
            <p:nvSpPr>
              <p:cNvPr id="27" name="íṡľíḍè-Rectangle 26">
                <a:extLst>
                  <a:ext uri="{FF2B5EF4-FFF2-40B4-BE49-F238E27FC236}">
                    <a16:creationId xmlns:a16="http://schemas.microsoft.com/office/drawing/2014/main" id="{76E611A9-8803-4083-8E40-63C14F90AD18}"/>
                  </a:ext>
                </a:extLst>
              </p:cNvPr>
              <p:cNvSpPr/>
              <p:nvPr/>
            </p:nvSpPr>
            <p:spPr>
              <a:xfrm>
                <a:off x="6235126" y="4207735"/>
                <a:ext cx="657741" cy="657741"/>
              </a:xfrm>
              <a:prstGeom prst="rect">
                <a:avLst/>
              </a:prstGeom>
              <a:solidFill>
                <a:schemeClr val="accent3"/>
              </a:solidFill>
              <a:ln>
                <a:noFill/>
              </a:ln>
              <a:effectLst>
                <a:outerShdw blurRad="63500" dist="12700" dir="2700000" algn="tl" rotWithShape="0">
                  <a:schemeClr val="accent3">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endParaRPr sz="2400">
                  <a:solidFill>
                    <a:prstClr val="white"/>
                  </a:solidFill>
                  <a:latin typeface="微软雅黑"/>
                  <a:ea typeface="微软雅黑"/>
                </a:endParaRPr>
              </a:p>
            </p:txBody>
          </p:sp>
          <p:grpSp>
            <p:nvGrpSpPr>
              <p:cNvPr id="28" name="组合 27">
                <a:extLst>
                  <a:ext uri="{FF2B5EF4-FFF2-40B4-BE49-F238E27FC236}">
                    <a16:creationId xmlns:a16="http://schemas.microsoft.com/office/drawing/2014/main" id="{B5D69B86-0C4C-4C31-B7F4-959A8E999107}"/>
                  </a:ext>
                </a:extLst>
              </p:cNvPr>
              <p:cNvGrpSpPr/>
              <p:nvPr/>
            </p:nvGrpSpPr>
            <p:grpSpPr>
              <a:xfrm>
                <a:off x="6432176" y="4340167"/>
                <a:ext cx="1440352" cy="401195"/>
                <a:chOff x="-5292344" y="3177"/>
                <a:chExt cx="6400419" cy="1782760"/>
              </a:xfrm>
              <a:solidFill>
                <a:schemeClr val="bg1"/>
              </a:solidFill>
            </p:grpSpPr>
            <p:sp>
              <p:nvSpPr>
                <p:cNvPr id="29" name="íṡľíḍè-Freeform 28">
                  <a:extLst>
                    <a:ext uri="{FF2B5EF4-FFF2-40B4-BE49-F238E27FC236}">
                      <a16:creationId xmlns:a16="http://schemas.microsoft.com/office/drawing/2014/main" id="{5F8D8C26-5EE5-4662-9D5A-97D1C3F2E12C}"/>
                    </a:ext>
                  </a:extLst>
                </p:cNvPr>
                <p:cNvSpPr>
                  <a:spLocks/>
                </p:cNvSpPr>
                <p:nvPr/>
              </p:nvSpPr>
              <p:spPr bwMode="auto">
                <a:xfrm>
                  <a:off x="-5292344" y="276229"/>
                  <a:ext cx="1241432" cy="1181098"/>
                </a:xfrm>
                <a:custGeom>
                  <a:avLst/>
                  <a:gdLst>
                    <a:gd name="T0" fmla="*/ 284 w 328"/>
                    <a:gd name="T1" fmla="*/ 106 h 313"/>
                    <a:gd name="T2" fmla="*/ 184 w 328"/>
                    <a:gd name="T3" fmla="*/ 44 h 313"/>
                    <a:gd name="T4" fmla="*/ 178 w 328"/>
                    <a:gd name="T5" fmla="*/ 44 h 313"/>
                    <a:gd name="T6" fmla="*/ 109 w 328"/>
                    <a:gd name="T7" fmla="*/ 0 h 313"/>
                    <a:gd name="T8" fmla="*/ 33 w 328"/>
                    <a:gd name="T9" fmla="*/ 76 h 313"/>
                    <a:gd name="T10" fmla="*/ 36 w 328"/>
                    <a:gd name="T11" fmla="*/ 97 h 313"/>
                    <a:gd name="T12" fmla="*/ 0 w 328"/>
                    <a:gd name="T13" fmla="*/ 171 h 313"/>
                    <a:gd name="T14" fmla="*/ 77 w 328"/>
                    <a:gd name="T15" fmla="*/ 261 h 313"/>
                    <a:gd name="T16" fmla="*/ 77 w 328"/>
                    <a:gd name="T17" fmla="*/ 265 h 313"/>
                    <a:gd name="T18" fmla="*/ 93 w 328"/>
                    <a:gd name="T19" fmla="*/ 281 h 313"/>
                    <a:gd name="T20" fmla="*/ 109 w 328"/>
                    <a:gd name="T21" fmla="*/ 265 h 313"/>
                    <a:gd name="T22" fmla="*/ 109 w 328"/>
                    <a:gd name="T23" fmla="*/ 261 h 313"/>
                    <a:gd name="T24" fmla="*/ 130 w 328"/>
                    <a:gd name="T25" fmla="*/ 254 h 313"/>
                    <a:gd name="T26" fmla="*/ 149 w 328"/>
                    <a:gd name="T27" fmla="*/ 262 h 313"/>
                    <a:gd name="T28" fmla="*/ 149 w 328"/>
                    <a:gd name="T29" fmla="*/ 265 h 313"/>
                    <a:gd name="T30" fmla="*/ 149 w 328"/>
                    <a:gd name="T31" fmla="*/ 297 h 313"/>
                    <a:gd name="T32" fmla="*/ 165 w 328"/>
                    <a:gd name="T33" fmla="*/ 313 h 313"/>
                    <a:gd name="T34" fmla="*/ 181 w 328"/>
                    <a:gd name="T35" fmla="*/ 297 h 313"/>
                    <a:gd name="T36" fmla="*/ 181 w 328"/>
                    <a:gd name="T37" fmla="*/ 268 h 313"/>
                    <a:gd name="T38" fmla="*/ 184 w 328"/>
                    <a:gd name="T39" fmla="*/ 268 h 313"/>
                    <a:gd name="T40" fmla="*/ 221 w 328"/>
                    <a:gd name="T41" fmla="*/ 262 h 313"/>
                    <a:gd name="T42" fmla="*/ 221 w 328"/>
                    <a:gd name="T43" fmla="*/ 265 h 313"/>
                    <a:gd name="T44" fmla="*/ 237 w 328"/>
                    <a:gd name="T45" fmla="*/ 281 h 313"/>
                    <a:gd name="T46" fmla="*/ 253 w 328"/>
                    <a:gd name="T47" fmla="*/ 265 h 313"/>
                    <a:gd name="T48" fmla="*/ 253 w 328"/>
                    <a:gd name="T49" fmla="*/ 244 h 313"/>
                    <a:gd name="T50" fmla="*/ 253 w 328"/>
                    <a:gd name="T51" fmla="*/ 244 h 313"/>
                    <a:gd name="T52" fmla="*/ 256 w 328"/>
                    <a:gd name="T53" fmla="*/ 244 h 313"/>
                    <a:gd name="T54" fmla="*/ 328 w 328"/>
                    <a:gd name="T55" fmla="*/ 172 h 313"/>
                    <a:gd name="T56" fmla="*/ 284 w 328"/>
                    <a:gd name="T57" fmla="*/ 106 h 313"/>
                    <a:gd name="T58" fmla="*/ 256 w 328"/>
                    <a:gd name="T59" fmla="*/ 212 h 313"/>
                    <a:gd name="T60" fmla="*/ 250 w 328"/>
                    <a:gd name="T61" fmla="*/ 211 h 313"/>
                    <a:gd name="T62" fmla="*/ 243 w 328"/>
                    <a:gd name="T63" fmla="*/ 211 h 313"/>
                    <a:gd name="T64" fmla="*/ 238 w 328"/>
                    <a:gd name="T65" fmla="*/ 215 h 313"/>
                    <a:gd name="T66" fmla="*/ 184 w 328"/>
                    <a:gd name="T67" fmla="*/ 236 h 313"/>
                    <a:gd name="T68" fmla="*/ 140 w 328"/>
                    <a:gd name="T69" fmla="*/ 222 h 313"/>
                    <a:gd name="T70" fmla="*/ 131 w 328"/>
                    <a:gd name="T71" fmla="*/ 217 h 313"/>
                    <a:gd name="T72" fmla="*/ 122 w 328"/>
                    <a:gd name="T73" fmla="*/ 222 h 313"/>
                    <a:gd name="T74" fmla="*/ 92 w 328"/>
                    <a:gd name="T75" fmla="*/ 231 h 313"/>
                    <a:gd name="T76" fmla="*/ 32 w 328"/>
                    <a:gd name="T77" fmla="*/ 171 h 313"/>
                    <a:gd name="T78" fmla="*/ 92 w 328"/>
                    <a:gd name="T79" fmla="*/ 111 h 313"/>
                    <a:gd name="T80" fmla="*/ 105 w 328"/>
                    <a:gd name="T81" fmla="*/ 112 h 313"/>
                    <a:gd name="T82" fmla="*/ 115 w 328"/>
                    <a:gd name="T83" fmla="*/ 114 h 313"/>
                    <a:gd name="T84" fmla="*/ 121 w 328"/>
                    <a:gd name="T85" fmla="*/ 106 h 313"/>
                    <a:gd name="T86" fmla="*/ 184 w 328"/>
                    <a:gd name="T87" fmla="*/ 76 h 313"/>
                    <a:gd name="T88" fmla="*/ 258 w 328"/>
                    <a:gd name="T89" fmla="*/ 125 h 313"/>
                    <a:gd name="T90" fmla="*/ 261 w 328"/>
                    <a:gd name="T91" fmla="*/ 131 h 313"/>
                    <a:gd name="T92" fmla="*/ 268 w 328"/>
                    <a:gd name="T93" fmla="*/ 134 h 313"/>
                    <a:gd name="T94" fmla="*/ 296 w 328"/>
                    <a:gd name="T95" fmla="*/ 172 h 313"/>
                    <a:gd name="T96" fmla="*/ 256 w 328"/>
                    <a:gd name="T97" fmla="*/ 21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8" h="313">
                      <a:moveTo>
                        <a:pt x="284" y="106"/>
                      </a:moveTo>
                      <a:cubicBezTo>
                        <a:pt x="265" y="68"/>
                        <a:pt x="227" y="44"/>
                        <a:pt x="184" y="44"/>
                      </a:cubicBezTo>
                      <a:cubicBezTo>
                        <a:pt x="182" y="44"/>
                        <a:pt x="180" y="44"/>
                        <a:pt x="178" y="44"/>
                      </a:cubicBezTo>
                      <a:cubicBezTo>
                        <a:pt x="166" y="18"/>
                        <a:pt x="139" y="0"/>
                        <a:pt x="109" y="0"/>
                      </a:cubicBezTo>
                      <a:cubicBezTo>
                        <a:pt x="67" y="0"/>
                        <a:pt x="33" y="34"/>
                        <a:pt x="33" y="76"/>
                      </a:cubicBezTo>
                      <a:cubicBezTo>
                        <a:pt x="33" y="83"/>
                        <a:pt x="34" y="91"/>
                        <a:pt x="36" y="97"/>
                      </a:cubicBezTo>
                      <a:cubicBezTo>
                        <a:pt x="14" y="114"/>
                        <a:pt x="0" y="141"/>
                        <a:pt x="0" y="171"/>
                      </a:cubicBezTo>
                      <a:cubicBezTo>
                        <a:pt x="0" y="216"/>
                        <a:pt x="33" y="254"/>
                        <a:pt x="77" y="261"/>
                      </a:cubicBezTo>
                      <a:cubicBezTo>
                        <a:pt x="77" y="265"/>
                        <a:pt x="77" y="265"/>
                        <a:pt x="77" y="265"/>
                      </a:cubicBezTo>
                      <a:cubicBezTo>
                        <a:pt x="77" y="274"/>
                        <a:pt x="84" y="281"/>
                        <a:pt x="93" y="281"/>
                      </a:cubicBezTo>
                      <a:cubicBezTo>
                        <a:pt x="102" y="281"/>
                        <a:pt x="109" y="274"/>
                        <a:pt x="109" y="265"/>
                      </a:cubicBezTo>
                      <a:cubicBezTo>
                        <a:pt x="109" y="261"/>
                        <a:pt x="109" y="261"/>
                        <a:pt x="109" y="261"/>
                      </a:cubicBezTo>
                      <a:cubicBezTo>
                        <a:pt x="116" y="259"/>
                        <a:pt x="123" y="257"/>
                        <a:pt x="130" y="254"/>
                      </a:cubicBezTo>
                      <a:cubicBezTo>
                        <a:pt x="136" y="257"/>
                        <a:pt x="143" y="260"/>
                        <a:pt x="149" y="262"/>
                      </a:cubicBezTo>
                      <a:cubicBezTo>
                        <a:pt x="149" y="263"/>
                        <a:pt x="149" y="264"/>
                        <a:pt x="149" y="265"/>
                      </a:cubicBezTo>
                      <a:cubicBezTo>
                        <a:pt x="149" y="297"/>
                        <a:pt x="149" y="297"/>
                        <a:pt x="149" y="297"/>
                      </a:cubicBezTo>
                      <a:cubicBezTo>
                        <a:pt x="149" y="306"/>
                        <a:pt x="156" y="313"/>
                        <a:pt x="165" y="313"/>
                      </a:cubicBezTo>
                      <a:cubicBezTo>
                        <a:pt x="174" y="313"/>
                        <a:pt x="181" y="306"/>
                        <a:pt x="181" y="297"/>
                      </a:cubicBezTo>
                      <a:cubicBezTo>
                        <a:pt x="181" y="268"/>
                        <a:pt x="181" y="268"/>
                        <a:pt x="181" y="268"/>
                      </a:cubicBezTo>
                      <a:cubicBezTo>
                        <a:pt x="182" y="268"/>
                        <a:pt x="183" y="268"/>
                        <a:pt x="184" y="268"/>
                      </a:cubicBezTo>
                      <a:cubicBezTo>
                        <a:pt x="197" y="268"/>
                        <a:pt x="209" y="266"/>
                        <a:pt x="221" y="262"/>
                      </a:cubicBezTo>
                      <a:cubicBezTo>
                        <a:pt x="221" y="265"/>
                        <a:pt x="221" y="265"/>
                        <a:pt x="221" y="265"/>
                      </a:cubicBezTo>
                      <a:cubicBezTo>
                        <a:pt x="221" y="274"/>
                        <a:pt x="228" y="281"/>
                        <a:pt x="237" y="281"/>
                      </a:cubicBezTo>
                      <a:cubicBezTo>
                        <a:pt x="246" y="281"/>
                        <a:pt x="253" y="274"/>
                        <a:pt x="253" y="265"/>
                      </a:cubicBezTo>
                      <a:cubicBezTo>
                        <a:pt x="253" y="244"/>
                        <a:pt x="253" y="244"/>
                        <a:pt x="253" y="244"/>
                      </a:cubicBezTo>
                      <a:cubicBezTo>
                        <a:pt x="253" y="244"/>
                        <a:pt x="253" y="244"/>
                        <a:pt x="253" y="244"/>
                      </a:cubicBezTo>
                      <a:cubicBezTo>
                        <a:pt x="254" y="244"/>
                        <a:pt x="255" y="244"/>
                        <a:pt x="256" y="244"/>
                      </a:cubicBezTo>
                      <a:cubicBezTo>
                        <a:pt x="295" y="244"/>
                        <a:pt x="328" y="212"/>
                        <a:pt x="328" y="172"/>
                      </a:cubicBezTo>
                      <a:cubicBezTo>
                        <a:pt x="328" y="143"/>
                        <a:pt x="311" y="117"/>
                        <a:pt x="284" y="106"/>
                      </a:cubicBezTo>
                      <a:close/>
                      <a:moveTo>
                        <a:pt x="256" y="212"/>
                      </a:moveTo>
                      <a:cubicBezTo>
                        <a:pt x="254" y="212"/>
                        <a:pt x="253" y="212"/>
                        <a:pt x="250" y="211"/>
                      </a:cubicBezTo>
                      <a:cubicBezTo>
                        <a:pt x="243" y="211"/>
                        <a:pt x="243" y="211"/>
                        <a:pt x="243" y="211"/>
                      </a:cubicBezTo>
                      <a:cubicBezTo>
                        <a:pt x="238" y="215"/>
                        <a:pt x="238" y="215"/>
                        <a:pt x="238" y="215"/>
                      </a:cubicBezTo>
                      <a:cubicBezTo>
                        <a:pt x="223" y="229"/>
                        <a:pt x="204" y="236"/>
                        <a:pt x="184" y="236"/>
                      </a:cubicBezTo>
                      <a:cubicBezTo>
                        <a:pt x="168" y="236"/>
                        <a:pt x="153" y="231"/>
                        <a:pt x="140" y="222"/>
                      </a:cubicBezTo>
                      <a:cubicBezTo>
                        <a:pt x="131" y="217"/>
                        <a:pt x="131" y="217"/>
                        <a:pt x="131" y="217"/>
                      </a:cubicBezTo>
                      <a:cubicBezTo>
                        <a:pt x="122" y="222"/>
                        <a:pt x="122" y="222"/>
                        <a:pt x="122" y="222"/>
                      </a:cubicBezTo>
                      <a:cubicBezTo>
                        <a:pt x="113" y="228"/>
                        <a:pt x="102" y="231"/>
                        <a:pt x="92" y="231"/>
                      </a:cubicBezTo>
                      <a:cubicBezTo>
                        <a:pt x="59" y="231"/>
                        <a:pt x="32" y="204"/>
                        <a:pt x="32" y="171"/>
                      </a:cubicBezTo>
                      <a:cubicBezTo>
                        <a:pt x="32" y="137"/>
                        <a:pt x="59" y="111"/>
                        <a:pt x="92" y="111"/>
                      </a:cubicBezTo>
                      <a:cubicBezTo>
                        <a:pt x="96" y="111"/>
                        <a:pt x="101" y="111"/>
                        <a:pt x="105" y="112"/>
                      </a:cubicBezTo>
                      <a:cubicBezTo>
                        <a:pt x="115" y="114"/>
                        <a:pt x="115" y="114"/>
                        <a:pt x="115" y="114"/>
                      </a:cubicBezTo>
                      <a:cubicBezTo>
                        <a:pt x="121" y="106"/>
                        <a:pt x="121" y="106"/>
                        <a:pt x="121" y="106"/>
                      </a:cubicBezTo>
                      <a:cubicBezTo>
                        <a:pt x="136" y="87"/>
                        <a:pt x="159" y="76"/>
                        <a:pt x="184" y="76"/>
                      </a:cubicBezTo>
                      <a:cubicBezTo>
                        <a:pt x="216" y="76"/>
                        <a:pt x="245" y="95"/>
                        <a:pt x="258" y="125"/>
                      </a:cubicBezTo>
                      <a:cubicBezTo>
                        <a:pt x="261" y="131"/>
                        <a:pt x="261" y="131"/>
                        <a:pt x="261" y="131"/>
                      </a:cubicBezTo>
                      <a:cubicBezTo>
                        <a:pt x="268" y="134"/>
                        <a:pt x="268" y="134"/>
                        <a:pt x="268" y="134"/>
                      </a:cubicBezTo>
                      <a:cubicBezTo>
                        <a:pt x="285" y="139"/>
                        <a:pt x="296" y="154"/>
                        <a:pt x="296" y="172"/>
                      </a:cubicBezTo>
                      <a:cubicBezTo>
                        <a:pt x="296" y="194"/>
                        <a:pt x="278" y="212"/>
                        <a:pt x="256" y="212"/>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30" name="íṡľíḍè-Freeform 29">
                  <a:extLst>
                    <a:ext uri="{FF2B5EF4-FFF2-40B4-BE49-F238E27FC236}">
                      <a16:creationId xmlns:a16="http://schemas.microsoft.com/office/drawing/2014/main" id="{67871941-E4B5-4C38-BFDB-8BAEEA26190E}"/>
                    </a:ext>
                  </a:extLst>
                </p:cNvPr>
                <p:cNvSpPr>
                  <a:spLocks/>
                </p:cNvSpPr>
                <p:nvPr/>
              </p:nvSpPr>
              <p:spPr bwMode="auto">
                <a:xfrm>
                  <a:off x="503239" y="3177"/>
                  <a:ext cx="120649" cy="180974"/>
                </a:xfrm>
                <a:custGeom>
                  <a:avLst/>
                  <a:gdLst>
                    <a:gd name="T0" fmla="*/ 16 w 32"/>
                    <a:gd name="T1" fmla="*/ 48 h 48"/>
                    <a:gd name="T2" fmla="*/ 16 w 32"/>
                    <a:gd name="T3" fmla="*/ 48 h 48"/>
                    <a:gd name="T4" fmla="*/ 16 w 32"/>
                    <a:gd name="T5" fmla="*/ 48 h 48"/>
                    <a:gd name="T6" fmla="*/ 16 w 32"/>
                    <a:gd name="T7" fmla="*/ 48 h 48"/>
                    <a:gd name="T8" fmla="*/ 16 w 32"/>
                    <a:gd name="T9" fmla="*/ 48 h 48"/>
                    <a:gd name="T10" fmla="*/ 32 w 32"/>
                    <a:gd name="T11" fmla="*/ 32 h 48"/>
                    <a:gd name="T12" fmla="*/ 16 w 32"/>
                    <a:gd name="T13" fmla="*/ 0 h 48"/>
                    <a:gd name="T14" fmla="*/ 16 w 32"/>
                    <a:gd name="T15" fmla="*/ 0 h 48"/>
                    <a:gd name="T16" fmla="*/ 16 w 32"/>
                    <a:gd name="T17" fmla="*/ 0 h 48"/>
                    <a:gd name="T18" fmla="*/ 16 w 32"/>
                    <a:gd name="T19" fmla="*/ 0 h 48"/>
                    <a:gd name="T20" fmla="*/ 16 w 32"/>
                    <a:gd name="T21" fmla="*/ 0 h 48"/>
                    <a:gd name="T22" fmla="*/ 0 w 32"/>
                    <a:gd name="T23" fmla="*/ 32 h 48"/>
                    <a:gd name="T24" fmla="*/ 16 w 32"/>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8">
                      <a:moveTo>
                        <a:pt x="16" y="48"/>
                      </a:moveTo>
                      <a:cubicBezTo>
                        <a:pt x="16" y="48"/>
                        <a:pt x="16" y="48"/>
                        <a:pt x="16" y="48"/>
                      </a:cubicBezTo>
                      <a:cubicBezTo>
                        <a:pt x="16" y="48"/>
                        <a:pt x="16" y="48"/>
                        <a:pt x="16" y="48"/>
                      </a:cubicBezTo>
                      <a:cubicBezTo>
                        <a:pt x="16" y="48"/>
                        <a:pt x="16" y="48"/>
                        <a:pt x="16" y="48"/>
                      </a:cubicBezTo>
                      <a:cubicBezTo>
                        <a:pt x="16" y="48"/>
                        <a:pt x="16" y="48"/>
                        <a:pt x="16" y="48"/>
                      </a:cubicBezTo>
                      <a:cubicBezTo>
                        <a:pt x="23" y="48"/>
                        <a:pt x="32" y="43"/>
                        <a:pt x="32" y="32"/>
                      </a:cubicBezTo>
                      <a:cubicBezTo>
                        <a:pt x="32" y="15"/>
                        <a:pt x="17" y="0"/>
                        <a:pt x="16" y="0"/>
                      </a:cubicBezTo>
                      <a:cubicBezTo>
                        <a:pt x="16" y="0"/>
                        <a:pt x="16" y="0"/>
                        <a:pt x="16" y="0"/>
                      </a:cubicBezTo>
                      <a:cubicBezTo>
                        <a:pt x="16" y="0"/>
                        <a:pt x="16" y="0"/>
                        <a:pt x="16" y="0"/>
                      </a:cubicBezTo>
                      <a:cubicBezTo>
                        <a:pt x="16" y="0"/>
                        <a:pt x="16" y="0"/>
                        <a:pt x="16" y="0"/>
                      </a:cubicBezTo>
                      <a:cubicBezTo>
                        <a:pt x="16" y="0"/>
                        <a:pt x="16" y="0"/>
                        <a:pt x="16" y="0"/>
                      </a:cubicBezTo>
                      <a:cubicBezTo>
                        <a:pt x="14" y="0"/>
                        <a:pt x="0" y="15"/>
                        <a:pt x="0" y="32"/>
                      </a:cubicBezTo>
                      <a:cubicBezTo>
                        <a:pt x="0" y="43"/>
                        <a:pt x="9" y="48"/>
                        <a:pt x="16" y="48"/>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31" name="íṡľíḍè-Freeform 30">
                  <a:extLst>
                    <a:ext uri="{FF2B5EF4-FFF2-40B4-BE49-F238E27FC236}">
                      <a16:creationId xmlns:a16="http://schemas.microsoft.com/office/drawing/2014/main" id="{0A60A62D-8932-4946-9F2E-7B7346EF1575}"/>
                    </a:ext>
                  </a:extLst>
                </p:cNvPr>
                <p:cNvSpPr>
                  <a:spLocks/>
                </p:cNvSpPr>
                <p:nvPr/>
              </p:nvSpPr>
              <p:spPr bwMode="auto">
                <a:xfrm>
                  <a:off x="3174" y="501649"/>
                  <a:ext cx="182563" cy="120648"/>
                </a:xfrm>
                <a:custGeom>
                  <a:avLst/>
                  <a:gdLst>
                    <a:gd name="T0" fmla="*/ 48 w 48"/>
                    <a:gd name="T1" fmla="*/ 16 h 32"/>
                    <a:gd name="T2" fmla="*/ 48 w 48"/>
                    <a:gd name="T3" fmla="*/ 16 h 32"/>
                    <a:gd name="T4" fmla="*/ 48 w 48"/>
                    <a:gd name="T5" fmla="*/ 16 h 32"/>
                    <a:gd name="T6" fmla="*/ 48 w 48"/>
                    <a:gd name="T7" fmla="*/ 16 h 32"/>
                    <a:gd name="T8" fmla="*/ 48 w 48"/>
                    <a:gd name="T9" fmla="*/ 16 h 32"/>
                    <a:gd name="T10" fmla="*/ 32 w 48"/>
                    <a:gd name="T11" fmla="*/ 0 h 32"/>
                    <a:gd name="T12" fmla="*/ 0 w 48"/>
                    <a:gd name="T13" fmla="*/ 16 h 32"/>
                    <a:gd name="T14" fmla="*/ 0 w 48"/>
                    <a:gd name="T15" fmla="*/ 16 h 32"/>
                    <a:gd name="T16" fmla="*/ 0 w 48"/>
                    <a:gd name="T17" fmla="*/ 16 h 32"/>
                    <a:gd name="T18" fmla="*/ 0 w 48"/>
                    <a:gd name="T19" fmla="*/ 16 h 32"/>
                    <a:gd name="T20" fmla="*/ 0 w 48"/>
                    <a:gd name="T21" fmla="*/ 16 h 32"/>
                    <a:gd name="T22" fmla="*/ 32 w 48"/>
                    <a:gd name="T23" fmla="*/ 32 h 32"/>
                    <a:gd name="T24" fmla="*/ 48 w 48"/>
                    <a:gd name="T2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2">
                      <a:moveTo>
                        <a:pt x="48" y="16"/>
                      </a:moveTo>
                      <a:cubicBezTo>
                        <a:pt x="48" y="16"/>
                        <a:pt x="48" y="16"/>
                        <a:pt x="48" y="16"/>
                      </a:cubicBezTo>
                      <a:cubicBezTo>
                        <a:pt x="48" y="16"/>
                        <a:pt x="48" y="16"/>
                        <a:pt x="48" y="16"/>
                      </a:cubicBezTo>
                      <a:cubicBezTo>
                        <a:pt x="48" y="16"/>
                        <a:pt x="48" y="16"/>
                        <a:pt x="48" y="16"/>
                      </a:cubicBezTo>
                      <a:cubicBezTo>
                        <a:pt x="48" y="16"/>
                        <a:pt x="48" y="16"/>
                        <a:pt x="48" y="16"/>
                      </a:cubicBezTo>
                      <a:cubicBezTo>
                        <a:pt x="48" y="9"/>
                        <a:pt x="43" y="0"/>
                        <a:pt x="32" y="0"/>
                      </a:cubicBezTo>
                      <a:cubicBezTo>
                        <a:pt x="15" y="0"/>
                        <a:pt x="0" y="14"/>
                        <a:pt x="0" y="16"/>
                      </a:cubicBezTo>
                      <a:cubicBezTo>
                        <a:pt x="0" y="16"/>
                        <a:pt x="0" y="16"/>
                        <a:pt x="0" y="16"/>
                      </a:cubicBezTo>
                      <a:cubicBezTo>
                        <a:pt x="0" y="16"/>
                        <a:pt x="0" y="16"/>
                        <a:pt x="0" y="16"/>
                      </a:cubicBezTo>
                      <a:cubicBezTo>
                        <a:pt x="0" y="16"/>
                        <a:pt x="0" y="16"/>
                        <a:pt x="0" y="16"/>
                      </a:cubicBezTo>
                      <a:cubicBezTo>
                        <a:pt x="0" y="16"/>
                        <a:pt x="0" y="16"/>
                        <a:pt x="0" y="16"/>
                      </a:cubicBezTo>
                      <a:cubicBezTo>
                        <a:pt x="0" y="17"/>
                        <a:pt x="15" y="32"/>
                        <a:pt x="32" y="32"/>
                      </a:cubicBezTo>
                      <a:cubicBezTo>
                        <a:pt x="43" y="32"/>
                        <a:pt x="48" y="23"/>
                        <a:pt x="48" y="16"/>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32" name="íṡľíḍè-Freeform 31">
                  <a:extLst>
                    <a:ext uri="{FF2B5EF4-FFF2-40B4-BE49-F238E27FC236}">
                      <a16:creationId xmlns:a16="http://schemas.microsoft.com/office/drawing/2014/main" id="{BB420D28-1102-484D-BD44-27AA7B60C344}"/>
                    </a:ext>
                  </a:extLst>
                </p:cNvPr>
                <p:cNvSpPr>
                  <a:spLocks/>
                </p:cNvSpPr>
                <p:nvPr/>
              </p:nvSpPr>
              <p:spPr bwMode="auto">
                <a:xfrm>
                  <a:off x="798516" y="161926"/>
                  <a:ext cx="161924" cy="161923"/>
                </a:xfrm>
                <a:custGeom>
                  <a:avLst/>
                  <a:gdLst>
                    <a:gd name="T0" fmla="*/ 9 w 43"/>
                    <a:gd name="T1" fmla="*/ 35 h 43"/>
                    <a:gd name="T2" fmla="*/ 9 w 43"/>
                    <a:gd name="T3" fmla="*/ 35 h 43"/>
                    <a:gd name="T4" fmla="*/ 9 w 43"/>
                    <a:gd name="T5" fmla="*/ 35 h 43"/>
                    <a:gd name="T6" fmla="*/ 9 w 43"/>
                    <a:gd name="T7" fmla="*/ 35 h 43"/>
                    <a:gd name="T8" fmla="*/ 31 w 43"/>
                    <a:gd name="T9" fmla="*/ 35 h 43"/>
                    <a:gd name="T10" fmla="*/ 42 w 43"/>
                    <a:gd name="T11" fmla="*/ 1 h 43"/>
                    <a:gd name="T12" fmla="*/ 42 w 43"/>
                    <a:gd name="T13" fmla="*/ 1 h 43"/>
                    <a:gd name="T14" fmla="*/ 42 w 43"/>
                    <a:gd name="T15" fmla="*/ 1 h 43"/>
                    <a:gd name="T16" fmla="*/ 42 w 43"/>
                    <a:gd name="T17" fmla="*/ 1 h 43"/>
                    <a:gd name="T18" fmla="*/ 42 w 43"/>
                    <a:gd name="T19" fmla="*/ 1 h 43"/>
                    <a:gd name="T20" fmla="*/ 9 w 43"/>
                    <a:gd name="T21" fmla="*/ 12 h 43"/>
                    <a:gd name="T22" fmla="*/ 8 w 43"/>
                    <a:gd name="T23" fmla="*/ 35 h 43"/>
                    <a:gd name="T24" fmla="*/ 9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9" y="35"/>
                      </a:moveTo>
                      <a:cubicBezTo>
                        <a:pt x="9" y="35"/>
                        <a:pt x="9" y="35"/>
                        <a:pt x="9" y="35"/>
                      </a:cubicBezTo>
                      <a:cubicBezTo>
                        <a:pt x="9" y="35"/>
                        <a:pt x="9" y="35"/>
                        <a:pt x="9" y="35"/>
                      </a:cubicBezTo>
                      <a:cubicBezTo>
                        <a:pt x="9" y="35"/>
                        <a:pt x="9" y="35"/>
                        <a:pt x="9" y="35"/>
                      </a:cubicBezTo>
                      <a:cubicBezTo>
                        <a:pt x="13" y="40"/>
                        <a:pt x="23" y="43"/>
                        <a:pt x="31" y="35"/>
                      </a:cubicBezTo>
                      <a:cubicBezTo>
                        <a:pt x="43" y="23"/>
                        <a:pt x="43" y="3"/>
                        <a:pt x="42" y="1"/>
                      </a:cubicBezTo>
                      <a:cubicBezTo>
                        <a:pt x="42" y="1"/>
                        <a:pt x="42" y="1"/>
                        <a:pt x="42" y="1"/>
                      </a:cubicBezTo>
                      <a:cubicBezTo>
                        <a:pt x="42" y="1"/>
                        <a:pt x="42" y="1"/>
                        <a:pt x="42" y="1"/>
                      </a:cubicBezTo>
                      <a:cubicBezTo>
                        <a:pt x="42" y="1"/>
                        <a:pt x="42" y="1"/>
                        <a:pt x="42" y="1"/>
                      </a:cubicBezTo>
                      <a:cubicBezTo>
                        <a:pt x="42" y="1"/>
                        <a:pt x="42" y="1"/>
                        <a:pt x="42" y="1"/>
                      </a:cubicBezTo>
                      <a:cubicBezTo>
                        <a:pt x="41" y="0"/>
                        <a:pt x="21" y="0"/>
                        <a:pt x="9" y="12"/>
                      </a:cubicBezTo>
                      <a:cubicBezTo>
                        <a:pt x="0" y="21"/>
                        <a:pt x="4" y="30"/>
                        <a:pt x="8" y="35"/>
                      </a:cubicBezTo>
                      <a:cubicBezTo>
                        <a:pt x="8" y="35"/>
                        <a:pt x="9" y="35"/>
                        <a:pt x="9" y="35"/>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33" name="íṡľíḍè-Freeform 32">
                  <a:extLst>
                    <a:ext uri="{FF2B5EF4-FFF2-40B4-BE49-F238E27FC236}">
                      <a16:creationId xmlns:a16="http://schemas.microsoft.com/office/drawing/2014/main" id="{AFB97BB2-C518-4AA7-80CE-95DD6045E5AF}"/>
                    </a:ext>
                  </a:extLst>
                </p:cNvPr>
                <p:cNvSpPr>
                  <a:spLocks/>
                </p:cNvSpPr>
                <p:nvPr/>
              </p:nvSpPr>
              <p:spPr bwMode="auto">
                <a:xfrm>
                  <a:off x="161925" y="161926"/>
                  <a:ext cx="163512" cy="161923"/>
                </a:xfrm>
                <a:custGeom>
                  <a:avLst/>
                  <a:gdLst>
                    <a:gd name="T0" fmla="*/ 35 w 43"/>
                    <a:gd name="T1" fmla="*/ 35 h 43"/>
                    <a:gd name="T2" fmla="*/ 35 w 43"/>
                    <a:gd name="T3" fmla="*/ 35 h 43"/>
                    <a:gd name="T4" fmla="*/ 35 w 43"/>
                    <a:gd name="T5" fmla="*/ 35 h 43"/>
                    <a:gd name="T6" fmla="*/ 35 w 43"/>
                    <a:gd name="T7" fmla="*/ 35 h 43"/>
                    <a:gd name="T8" fmla="*/ 35 w 43"/>
                    <a:gd name="T9" fmla="*/ 35 h 43"/>
                    <a:gd name="T10" fmla="*/ 35 w 43"/>
                    <a:gd name="T11" fmla="*/ 12 h 43"/>
                    <a:gd name="T12" fmla="*/ 1 w 43"/>
                    <a:gd name="T13" fmla="*/ 1 h 43"/>
                    <a:gd name="T14" fmla="*/ 1 w 43"/>
                    <a:gd name="T15" fmla="*/ 1 h 43"/>
                    <a:gd name="T16" fmla="*/ 1 w 43"/>
                    <a:gd name="T17" fmla="*/ 1 h 43"/>
                    <a:gd name="T18" fmla="*/ 1 w 43"/>
                    <a:gd name="T19" fmla="*/ 1 h 43"/>
                    <a:gd name="T20" fmla="*/ 1 w 43"/>
                    <a:gd name="T21" fmla="*/ 1 h 43"/>
                    <a:gd name="T22" fmla="*/ 12 w 43"/>
                    <a:gd name="T23" fmla="*/ 35 h 43"/>
                    <a:gd name="T24" fmla="*/ 35 w 43"/>
                    <a:gd name="T25"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35" y="35"/>
                      </a:moveTo>
                      <a:cubicBezTo>
                        <a:pt x="35" y="35"/>
                        <a:pt x="35" y="35"/>
                        <a:pt x="35" y="35"/>
                      </a:cubicBezTo>
                      <a:cubicBezTo>
                        <a:pt x="35" y="35"/>
                        <a:pt x="35" y="35"/>
                        <a:pt x="35" y="35"/>
                      </a:cubicBezTo>
                      <a:cubicBezTo>
                        <a:pt x="35" y="35"/>
                        <a:pt x="35" y="35"/>
                        <a:pt x="35" y="35"/>
                      </a:cubicBezTo>
                      <a:cubicBezTo>
                        <a:pt x="35" y="35"/>
                        <a:pt x="35" y="35"/>
                        <a:pt x="35" y="35"/>
                      </a:cubicBezTo>
                      <a:cubicBezTo>
                        <a:pt x="40" y="30"/>
                        <a:pt x="43" y="21"/>
                        <a:pt x="35" y="12"/>
                      </a:cubicBezTo>
                      <a:cubicBezTo>
                        <a:pt x="23" y="0"/>
                        <a:pt x="3" y="0"/>
                        <a:pt x="1" y="1"/>
                      </a:cubicBezTo>
                      <a:cubicBezTo>
                        <a:pt x="1" y="1"/>
                        <a:pt x="1" y="1"/>
                        <a:pt x="1" y="1"/>
                      </a:cubicBezTo>
                      <a:cubicBezTo>
                        <a:pt x="1" y="1"/>
                        <a:pt x="1" y="1"/>
                        <a:pt x="1" y="1"/>
                      </a:cubicBezTo>
                      <a:cubicBezTo>
                        <a:pt x="1" y="1"/>
                        <a:pt x="1" y="1"/>
                        <a:pt x="1" y="1"/>
                      </a:cubicBezTo>
                      <a:cubicBezTo>
                        <a:pt x="1" y="1"/>
                        <a:pt x="1" y="1"/>
                        <a:pt x="1" y="1"/>
                      </a:cubicBezTo>
                      <a:cubicBezTo>
                        <a:pt x="0" y="3"/>
                        <a:pt x="0" y="23"/>
                        <a:pt x="12" y="35"/>
                      </a:cubicBezTo>
                      <a:cubicBezTo>
                        <a:pt x="21" y="43"/>
                        <a:pt x="30" y="40"/>
                        <a:pt x="35" y="35"/>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34" name="íṡľíḍè-Freeform 33">
                  <a:extLst>
                    <a:ext uri="{FF2B5EF4-FFF2-40B4-BE49-F238E27FC236}">
                      <a16:creationId xmlns:a16="http://schemas.microsoft.com/office/drawing/2014/main" id="{3EDA0EBB-4B54-424E-9575-DAE56390EF77}"/>
                    </a:ext>
                  </a:extLst>
                </p:cNvPr>
                <p:cNvSpPr>
                  <a:spLocks/>
                </p:cNvSpPr>
                <p:nvPr/>
              </p:nvSpPr>
              <p:spPr bwMode="auto">
                <a:xfrm>
                  <a:off x="714377" y="1547811"/>
                  <a:ext cx="120649" cy="238126"/>
                </a:xfrm>
                <a:custGeom>
                  <a:avLst/>
                  <a:gdLst>
                    <a:gd name="T0" fmla="*/ 16 w 32"/>
                    <a:gd name="T1" fmla="*/ 0 h 63"/>
                    <a:gd name="T2" fmla="*/ 0 w 32"/>
                    <a:gd name="T3" fmla="*/ 16 h 63"/>
                    <a:gd name="T4" fmla="*/ 0 w 32"/>
                    <a:gd name="T5" fmla="*/ 47 h 63"/>
                    <a:gd name="T6" fmla="*/ 16 w 32"/>
                    <a:gd name="T7" fmla="*/ 63 h 63"/>
                    <a:gd name="T8" fmla="*/ 32 w 32"/>
                    <a:gd name="T9" fmla="*/ 47 h 63"/>
                    <a:gd name="T10" fmla="*/ 32 w 32"/>
                    <a:gd name="T11" fmla="*/ 16 h 63"/>
                    <a:gd name="T12" fmla="*/ 16 w 32"/>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2" h="63">
                      <a:moveTo>
                        <a:pt x="16" y="0"/>
                      </a:moveTo>
                      <a:cubicBezTo>
                        <a:pt x="7" y="0"/>
                        <a:pt x="0" y="7"/>
                        <a:pt x="0" y="16"/>
                      </a:cubicBezTo>
                      <a:cubicBezTo>
                        <a:pt x="0" y="47"/>
                        <a:pt x="0" y="47"/>
                        <a:pt x="0" y="47"/>
                      </a:cubicBezTo>
                      <a:cubicBezTo>
                        <a:pt x="0" y="56"/>
                        <a:pt x="7" y="63"/>
                        <a:pt x="16" y="63"/>
                      </a:cubicBezTo>
                      <a:cubicBezTo>
                        <a:pt x="25" y="63"/>
                        <a:pt x="32" y="56"/>
                        <a:pt x="32" y="47"/>
                      </a:cubicBezTo>
                      <a:cubicBezTo>
                        <a:pt x="32" y="16"/>
                        <a:pt x="32" y="16"/>
                        <a:pt x="32" y="16"/>
                      </a:cubicBezTo>
                      <a:cubicBezTo>
                        <a:pt x="32" y="7"/>
                        <a:pt x="25" y="0"/>
                        <a:pt x="16" y="0"/>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35" name="íṡľíḍè-Freeform 34">
                  <a:extLst>
                    <a:ext uri="{FF2B5EF4-FFF2-40B4-BE49-F238E27FC236}">
                      <a16:creationId xmlns:a16="http://schemas.microsoft.com/office/drawing/2014/main" id="{2FE2111E-7880-4804-9962-F563190A02AA}"/>
                    </a:ext>
                  </a:extLst>
                </p:cNvPr>
                <p:cNvSpPr>
                  <a:spLocks/>
                </p:cNvSpPr>
                <p:nvPr/>
              </p:nvSpPr>
              <p:spPr bwMode="auto">
                <a:xfrm>
                  <a:off x="442913" y="1427163"/>
                  <a:ext cx="120649" cy="241300"/>
                </a:xfrm>
                <a:custGeom>
                  <a:avLst/>
                  <a:gdLst>
                    <a:gd name="T0" fmla="*/ 16 w 32"/>
                    <a:gd name="T1" fmla="*/ 0 h 64"/>
                    <a:gd name="T2" fmla="*/ 0 w 32"/>
                    <a:gd name="T3" fmla="*/ 16 h 64"/>
                    <a:gd name="T4" fmla="*/ 0 w 32"/>
                    <a:gd name="T5" fmla="*/ 48 h 64"/>
                    <a:gd name="T6" fmla="*/ 16 w 32"/>
                    <a:gd name="T7" fmla="*/ 64 h 64"/>
                    <a:gd name="T8" fmla="*/ 32 w 32"/>
                    <a:gd name="T9" fmla="*/ 48 h 64"/>
                    <a:gd name="T10" fmla="*/ 32 w 32"/>
                    <a:gd name="T11" fmla="*/ 16 h 64"/>
                    <a:gd name="T12" fmla="*/ 16 w 32"/>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32" h="64">
                      <a:moveTo>
                        <a:pt x="16" y="0"/>
                      </a:moveTo>
                      <a:cubicBezTo>
                        <a:pt x="7" y="0"/>
                        <a:pt x="0" y="7"/>
                        <a:pt x="0" y="16"/>
                      </a:cubicBezTo>
                      <a:cubicBezTo>
                        <a:pt x="0" y="48"/>
                        <a:pt x="0" y="48"/>
                        <a:pt x="0" y="48"/>
                      </a:cubicBezTo>
                      <a:cubicBezTo>
                        <a:pt x="0" y="57"/>
                        <a:pt x="7" y="64"/>
                        <a:pt x="16" y="64"/>
                      </a:cubicBezTo>
                      <a:cubicBezTo>
                        <a:pt x="25" y="64"/>
                        <a:pt x="32" y="57"/>
                        <a:pt x="32" y="48"/>
                      </a:cubicBezTo>
                      <a:cubicBezTo>
                        <a:pt x="32" y="16"/>
                        <a:pt x="32" y="16"/>
                        <a:pt x="32" y="16"/>
                      </a:cubicBezTo>
                      <a:cubicBezTo>
                        <a:pt x="32" y="7"/>
                        <a:pt x="25" y="0"/>
                        <a:pt x="16" y="0"/>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sp>
              <p:nvSpPr>
                <p:cNvPr id="36" name="íṡľíḍè-Freeform 35">
                  <a:extLst>
                    <a:ext uri="{FF2B5EF4-FFF2-40B4-BE49-F238E27FC236}">
                      <a16:creationId xmlns:a16="http://schemas.microsoft.com/office/drawing/2014/main" id="{8B10459E-D242-421E-90DE-C85A5449AB16}"/>
                    </a:ext>
                  </a:extLst>
                </p:cNvPr>
                <p:cNvSpPr>
                  <a:spLocks/>
                </p:cNvSpPr>
                <p:nvPr/>
              </p:nvSpPr>
              <p:spPr bwMode="auto">
                <a:xfrm>
                  <a:off x="987426" y="1427163"/>
                  <a:ext cx="120649" cy="241300"/>
                </a:xfrm>
                <a:custGeom>
                  <a:avLst/>
                  <a:gdLst>
                    <a:gd name="T0" fmla="*/ 16 w 32"/>
                    <a:gd name="T1" fmla="*/ 0 h 64"/>
                    <a:gd name="T2" fmla="*/ 0 w 32"/>
                    <a:gd name="T3" fmla="*/ 16 h 64"/>
                    <a:gd name="T4" fmla="*/ 0 w 32"/>
                    <a:gd name="T5" fmla="*/ 48 h 64"/>
                    <a:gd name="T6" fmla="*/ 16 w 32"/>
                    <a:gd name="T7" fmla="*/ 64 h 64"/>
                    <a:gd name="T8" fmla="*/ 32 w 32"/>
                    <a:gd name="T9" fmla="*/ 48 h 64"/>
                    <a:gd name="T10" fmla="*/ 32 w 32"/>
                    <a:gd name="T11" fmla="*/ 16 h 64"/>
                    <a:gd name="T12" fmla="*/ 16 w 32"/>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32" h="64">
                      <a:moveTo>
                        <a:pt x="16" y="0"/>
                      </a:moveTo>
                      <a:cubicBezTo>
                        <a:pt x="7" y="0"/>
                        <a:pt x="0" y="7"/>
                        <a:pt x="0" y="16"/>
                      </a:cubicBezTo>
                      <a:cubicBezTo>
                        <a:pt x="0" y="48"/>
                        <a:pt x="0" y="48"/>
                        <a:pt x="0" y="48"/>
                      </a:cubicBezTo>
                      <a:cubicBezTo>
                        <a:pt x="0" y="57"/>
                        <a:pt x="7" y="64"/>
                        <a:pt x="16" y="64"/>
                      </a:cubicBezTo>
                      <a:cubicBezTo>
                        <a:pt x="25" y="64"/>
                        <a:pt x="32" y="57"/>
                        <a:pt x="32" y="48"/>
                      </a:cubicBezTo>
                      <a:cubicBezTo>
                        <a:pt x="32" y="16"/>
                        <a:pt x="32" y="16"/>
                        <a:pt x="32" y="16"/>
                      </a:cubicBezTo>
                      <a:cubicBezTo>
                        <a:pt x="32" y="7"/>
                        <a:pt x="25" y="0"/>
                        <a:pt x="16" y="0"/>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defTabSz="609585"/>
                  <a:endParaRPr sz="2400">
                    <a:solidFill>
                      <a:prstClr val="black"/>
                    </a:solidFill>
                    <a:latin typeface="微软雅黑"/>
                    <a:ea typeface="微软雅黑"/>
                  </a:endParaRPr>
                </a:p>
              </p:txBody>
            </p:sp>
          </p:grpSp>
        </p:grpSp>
        <p:cxnSp>
          <p:nvCxnSpPr>
            <p:cNvPr id="8" name="íṡľíḍè-Elbow Connector 4">
              <a:extLst>
                <a:ext uri="{FF2B5EF4-FFF2-40B4-BE49-F238E27FC236}">
                  <a16:creationId xmlns:a16="http://schemas.microsoft.com/office/drawing/2014/main" id="{72C88555-AAF0-436C-9290-1B3213DC3EC7}"/>
                </a:ext>
              </a:extLst>
            </p:cNvPr>
            <p:cNvCxnSpPr>
              <a:stCxn id="15" idx="43"/>
              <a:endCxn id="27" idx="0"/>
            </p:cNvCxnSpPr>
            <p:nvPr/>
          </p:nvCxnSpPr>
          <p:spPr>
            <a:xfrm>
              <a:off x="4893909" y="1706582"/>
              <a:ext cx="649589" cy="2193031"/>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7354215" y="1747804"/>
            <a:ext cx="3305163" cy="1901057"/>
            <a:chOff x="7369567" y="2831559"/>
            <a:chExt cx="3305163" cy="1901057"/>
          </a:xfrm>
        </p:grpSpPr>
        <p:sp>
          <p:nvSpPr>
            <p:cNvPr id="2" name="文本框 1"/>
            <p:cNvSpPr txBox="1"/>
            <p:nvPr/>
          </p:nvSpPr>
          <p:spPr>
            <a:xfrm>
              <a:off x="7372730" y="2831559"/>
              <a:ext cx="3302000" cy="400110"/>
            </a:xfrm>
            <a:prstGeom prst="rect">
              <a:avLst/>
            </a:prstGeom>
            <a:noFill/>
          </p:spPr>
          <p:txBody>
            <a:bodyPr wrap="square" rtlCol="0">
              <a:spAutoFit/>
            </a:bodyPr>
            <a:lstStyle/>
            <a:p>
              <a:pPr defTabSz="609585"/>
              <a:r>
                <a:rPr lang="zh-CN" altLang="en-US" sz="2000" b="1" dirty="0">
                  <a:solidFill>
                    <a:srgbClr val="40AFFF">
                      <a:lumMod val="100000"/>
                    </a:srgbClr>
                  </a:solidFill>
                  <a:latin typeface="微软雅黑"/>
                  <a:ea typeface="微软雅黑"/>
                </a:rPr>
                <a:t>输入函数的数值求导运算</a:t>
              </a:r>
            </a:p>
          </p:txBody>
        </p:sp>
        <p:sp>
          <p:nvSpPr>
            <p:cNvPr id="64" name="文本框 63"/>
            <p:cNvSpPr txBox="1"/>
            <p:nvPr/>
          </p:nvSpPr>
          <p:spPr>
            <a:xfrm>
              <a:off x="7372730" y="3429000"/>
              <a:ext cx="3302000" cy="400110"/>
            </a:xfrm>
            <a:prstGeom prst="rect">
              <a:avLst/>
            </a:prstGeom>
            <a:noFill/>
          </p:spPr>
          <p:txBody>
            <a:bodyPr wrap="square" rtlCol="0">
              <a:spAutoFit/>
            </a:bodyPr>
            <a:lstStyle/>
            <a:p>
              <a:pPr defTabSz="609585"/>
              <a:r>
                <a:rPr lang="zh-CN" altLang="en-US" sz="2000" b="1" dirty="0">
                  <a:solidFill>
                    <a:srgbClr val="8B8B8B"/>
                  </a:solidFill>
                  <a:latin typeface="微软雅黑"/>
                  <a:ea typeface="微软雅黑"/>
                </a:rPr>
                <a:t>输入函数的数值定积分运算</a:t>
              </a:r>
            </a:p>
          </p:txBody>
        </p:sp>
        <p:sp>
          <p:nvSpPr>
            <p:cNvPr id="65" name="文本框 64"/>
            <p:cNvSpPr txBox="1"/>
            <p:nvPr/>
          </p:nvSpPr>
          <p:spPr>
            <a:xfrm>
              <a:off x="7369567" y="4024730"/>
              <a:ext cx="3302000" cy="707886"/>
            </a:xfrm>
            <a:prstGeom prst="rect">
              <a:avLst/>
            </a:prstGeom>
            <a:noFill/>
          </p:spPr>
          <p:txBody>
            <a:bodyPr wrap="square" rtlCol="0">
              <a:spAutoFit/>
            </a:bodyPr>
            <a:lstStyle/>
            <a:p>
              <a:pPr defTabSz="609585"/>
              <a:r>
                <a:rPr lang="zh-CN" altLang="en-US" sz="2000" b="1" dirty="0">
                  <a:solidFill>
                    <a:srgbClr val="40AFFF">
                      <a:lumMod val="100000"/>
                    </a:srgbClr>
                  </a:solidFill>
                  <a:latin typeface="微软雅黑"/>
                  <a:ea typeface="微软雅黑"/>
                </a:rPr>
                <a:t>输入函数的</a:t>
              </a:r>
              <a:r>
                <a:rPr lang="zh-CN" altLang="en-US" sz="2000" b="1" dirty="0" smtClean="0">
                  <a:solidFill>
                    <a:srgbClr val="40AFFF">
                      <a:lumMod val="100000"/>
                    </a:srgbClr>
                  </a:solidFill>
                  <a:latin typeface="微软雅黑"/>
                  <a:ea typeface="微软雅黑"/>
                </a:rPr>
                <a:t>数值极值运算（给定范围）</a:t>
              </a:r>
              <a:endParaRPr lang="zh-CN" altLang="en-US" sz="2000" b="1" dirty="0">
                <a:solidFill>
                  <a:srgbClr val="40AFFF">
                    <a:lumMod val="100000"/>
                  </a:srgbClr>
                </a:solidFill>
                <a:latin typeface="微软雅黑"/>
                <a:ea typeface="微软雅黑"/>
              </a:endParaRPr>
            </a:p>
          </p:txBody>
        </p:sp>
      </p:grpSp>
      <p:sp>
        <p:nvSpPr>
          <p:cNvPr id="66" name="矩形 65"/>
          <p:cNvSpPr/>
          <p:nvPr/>
        </p:nvSpPr>
        <p:spPr>
          <a:xfrm>
            <a:off x="6506319" y="982228"/>
            <a:ext cx="1826141" cy="584775"/>
          </a:xfrm>
          <a:prstGeom prst="rect">
            <a:avLst/>
          </a:prstGeom>
          <a:noFill/>
        </p:spPr>
        <p:txBody>
          <a:bodyPr wrap="none" lIns="91440" tIns="45720" rIns="91440" bIns="45720">
            <a:spAutoFit/>
          </a:bodyPr>
          <a:lstStyle/>
          <a:p>
            <a:pPr algn="ctr"/>
            <a:r>
              <a:rPr lang="zh-CN" altLang="en-US" sz="32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实现功能</a:t>
            </a:r>
            <a:endParaRPr lang="zh-CN" alt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7" name="矩形 66"/>
          <p:cNvSpPr/>
          <p:nvPr/>
        </p:nvSpPr>
        <p:spPr>
          <a:xfrm>
            <a:off x="6215168" y="4400347"/>
            <a:ext cx="6417141"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dirty="0" smtClean="0">
                <a:ln/>
                <a:solidFill>
                  <a:schemeClr val="accent3"/>
                </a:solidFill>
              </a:rPr>
              <a:t>简单的图形界面</a:t>
            </a:r>
            <a:endParaRPr lang="en-US" altLang="zh-CN" sz="5400" b="1" dirty="0" smtClean="0">
              <a:ln/>
              <a:solidFill>
                <a:schemeClr val="accent3"/>
              </a:solidFill>
            </a:endParaRPr>
          </a:p>
          <a:p>
            <a:pPr algn="ctr"/>
            <a:r>
              <a:rPr lang="zh-CN" altLang="en-US" sz="5400" b="1" dirty="0" smtClean="0">
                <a:ln/>
                <a:solidFill>
                  <a:schemeClr val="accent3"/>
                </a:solidFill>
              </a:rPr>
              <a:t>即可完成科学计算！</a:t>
            </a:r>
            <a:endParaRPr lang="zh-CN" altLang="en-US" sz="5400" b="1" cap="none" spc="0" dirty="0">
              <a:ln/>
              <a:solidFill>
                <a:schemeClr val="accent3"/>
              </a:solidFill>
              <a:effectLst/>
            </a:endParaRPr>
          </a:p>
        </p:txBody>
      </p:sp>
    </p:spTree>
    <p:extLst>
      <p:ext uri="{BB962C8B-B14F-4D97-AF65-F5344CB8AC3E}">
        <p14:creationId xmlns:p14="http://schemas.microsoft.com/office/powerpoint/2010/main" val="2695103475"/>
      </p:ext>
    </p:extLst>
  </p:cSld>
  <p:clrMapOvr>
    <a:masterClrMapping/>
  </p:clrMapOvr>
  <mc:AlternateContent xmlns:mc="http://schemas.openxmlformats.org/markup-compatibility/2006">
    <mc:Choice xmlns:p14="http://schemas.microsoft.com/office/powerpoint/2010/main" Requires="p14">
      <p:transition spd="slow" p14:dur="8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自定义 19">
      <a:dk1>
        <a:sysClr val="windowText" lastClr="000000"/>
      </a:dk1>
      <a:lt1>
        <a:sysClr val="window" lastClr="FFFFFF"/>
      </a:lt1>
      <a:dk2>
        <a:srgbClr val="44546A"/>
      </a:dk2>
      <a:lt2>
        <a:srgbClr val="E7E6E6"/>
      </a:lt2>
      <a:accent1>
        <a:srgbClr val="40AFFF"/>
      </a:accent1>
      <a:accent2>
        <a:srgbClr val="8B8B8B"/>
      </a:accent2>
      <a:accent3>
        <a:srgbClr val="40AFFF"/>
      </a:accent3>
      <a:accent4>
        <a:srgbClr val="8B8B8B"/>
      </a:accent4>
      <a:accent5>
        <a:srgbClr val="40AFFF"/>
      </a:accent5>
      <a:accent6>
        <a:srgbClr val="8B8B8B"/>
      </a:accent6>
      <a:hlink>
        <a:srgbClr val="40AFFF"/>
      </a:hlink>
      <a:folHlink>
        <a:srgbClr val="8B8B8B"/>
      </a:folHlink>
    </a:clrScheme>
    <a:fontScheme name="微软雅黑">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1442</Words>
  <Application>Microsoft Office PowerPoint</Application>
  <PresentationFormat>宽屏</PresentationFormat>
  <Paragraphs>190</Paragraphs>
  <Slides>25</Slides>
  <Notes>25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Arial</vt:lpstr>
      <vt:lpstr>Wingdings</vt:lpstr>
      <vt:lpstr>微软雅黑</vt:lpstr>
      <vt:lpstr>Segoe UI</vt:lpstr>
      <vt:lpstr>等线</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王昱程</dc:creator>
  <cp:lastModifiedBy>yxy</cp:lastModifiedBy>
  <cp:revision>20</cp:revision>
  <dcterms:created xsi:type="dcterms:W3CDTF">2018-03-28T09:54:14Z</dcterms:created>
  <dcterms:modified xsi:type="dcterms:W3CDTF">2020-06-20T01:49:08Z</dcterms:modified>
</cp:coreProperties>
</file>